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4" r:id="rId2"/>
    <p:sldId id="257" r:id="rId3"/>
    <p:sldId id="275" r:id="rId4"/>
    <p:sldId id="259" r:id="rId5"/>
    <p:sldId id="260" r:id="rId6"/>
    <p:sldId id="276" r:id="rId7"/>
    <p:sldId id="289" r:id="rId8"/>
    <p:sldId id="261" r:id="rId9"/>
    <p:sldId id="281" r:id="rId10"/>
    <p:sldId id="292" r:id="rId11"/>
    <p:sldId id="290" r:id="rId12"/>
    <p:sldId id="262" r:id="rId13"/>
    <p:sldId id="286" r:id="rId14"/>
    <p:sldId id="287" r:id="rId15"/>
    <p:sldId id="296" r:id="rId16"/>
    <p:sldId id="265" r:id="rId17"/>
    <p:sldId id="295" r:id="rId18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CDD7"/>
    <a:srgbClr val="AFF7FF"/>
    <a:srgbClr val="000066"/>
    <a:srgbClr val="E7F3F4"/>
    <a:srgbClr val="FF2525"/>
    <a:srgbClr val="FF0000"/>
    <a:srgbClr val="003366"/>
    <a:srgbClr val="327FBE"/>
    <a:srgbClr val="E5F6FB"/>
    <a:srgbClr val="D1F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2" autoAdjust="0"/>
    <p:restoredTop sz="99645" autoAdjust="0"/>
  </p:normalViewPr>
  <p:slideViewPr>
    <p:cSldViewPr>
      <p:cViewPr>
        <p:scale>
          <a:sx n="100" d="100"/>
          <a:sy n="100" d="100"/>
        </p:scale>
        <p:origin x="-121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849121517715076E-2"/>
          <c:y val="0.17499370800961406"/>
          <c:w val="0.93830175696457263"/>
          <c:h val="0.631117653594046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1.4743950816605742E-2"/>
                  <c:y val="6.6770738342169123E-4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61 минута</a:t>
                    </a:r>
                    <a:endParaRPr lang="ru-RU" sz="16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656969251574255"/>
                  <c:y val="-5.2753437665815292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/>
                    </a:pPr>
                    <a:r>
                      <a:rPr lang="ru-RU" sz="1400" dirty="0"/>
                      <a:t>в </a:t>
                    </a:r>
                    <a:r>
                      <a:rPr lang="ru-RU" sz="1400" dirty="0" smtClean="0"/>
                      <a:t>2 </a:t>
                    </a:r>
                    <a:r>
                      <a:rPr lang="ru-RU" sz="1400" dirty="0"/>
                      <a:t>раза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024354244194316"/>
                      <c:h val="0.200739672915610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01DB-4AB5-88BF-39FA7DB32F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61</c:v>
                </c:pt>
                <c:pt idx="1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DB-4AB5-88BF-39FA7DB32F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939696454415313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600" smtClean="0">
                        <a:latin typeface="Times New Roman" pitchFamily="18" charset="0"/>
                        <a:cs typeface="Times New Roman" pitchFamily="18" charset="0"/>
                      </a:rPr>
                      <a:t>20</a:t>
                    </a:r>
                    <a:r>
                      <a:rPr lang="ru-RU" sz="1600" smtClean="0">
                        <a:latin typeface="Times New Roman" pitchFamily="18" charset="0"/>
                        <a:cs typeface="Times New Roman" pitchFamily="18" charset="0"/>
                      </a:rPr>
                      <a:t> минут</a:t>
                    </a:r>
                    <a:endParaRPr lang="en-US" sz="160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3407633864183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latin typeface="Times New Roman" pitchFamily="18" charset="0"/>
                        <a:cs typeface="Times New Roman" pitchFamily="18" charset="0"/>
                      </a:rPr>
                      <a:t>10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 минут</a:t>
                    </a:r>
                    <a:endParaRPr lang="en-US" sz="16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7778944"/>
        <c:axId val="207780480"/>
      </c:barChart>
      <c:catAx>
        <c:axId val="207778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07780480"/>
        <c:crosses val="autoZero"/>
        <c:auto val="1"/>
        <c:lblAlgn val="ctr"/>
        <c:lblOffset val="100"/>
        <c:noMultiLvlLbl val="0"/>
      </c:catAx>
      <c:valAx>
        <c:axId val="20778048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207778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Время, мин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dd/mm/yyyy</c:formatCode>
                <c:ptCount val="4"/>
                <c:pt idx="0">
                  <c:v>45069</c:v>
                </c:pt>
                <c:pt idx="1">
                  <c:v>45070</c:v>
                </c:pt>
                <c:pt idx="2">
                  <c:v>45072</c:v>
                </c:pt>
                <c:pt idx="3">
                  <c:v>45073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</c:v>
                </c:pt>
                <c:pt idx="1">
                  <c:v>43</c:v>
                </c:pt>
                <c:pt idx="2">
                  <c:v>50</c:v>
                </c:pt>
                <c:pt idx="3">
                  <c:v>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730560"/>
        <c:axId val="207732096"/>
      </c:lineChart>
      <c:dateAx>
        <c:axId val="207730560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crossAx val="207732096"/>
        <c:crosses val="autoZero"/>
        <c:auto val="1"/>
        <c:lblOffset val="100"/>
        <c:baseTimeUnit val="days"/>
      </c:dateAx>
      <c:valAx>
        <c:axId val="207732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7730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FAB276-BC44-4225-BA12-1ACB29D03C4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012085-B63B-4CAF-873D-EA9E50C3A80F}">
      <dgm:prSet phldrT="[Текст]" custT="1"/>
      <dgm:spPr>
        <a:solidFill>
          <a:srgbClr val="92D050"/>
        </a:solidFill>
      </dgm:spPr>
      <dgm:t>
        <a:bodyPr/>
        <a:lstStyle/>
        <a:p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91084-51DC-4FDC-B37F-A8AB0027CEE0}" type="parTrans" cxnId="{9BD90320-1649-4119-8DC5-648746F88291}">
      <dgm:prSet/>
      <dgm:spPr/>
      <dgm:t>
        <a:bodyPr/>
        <a:lstStyle/>
        <a:p>
          <a:endParaRPr lang="ru-RU"/>
        </a:p>
      </dgm:t>
    </dgm:pt>
    <dgm:pt modelId="{595952A3-AB4F-4790-B967-486ADCCD4C52}" type="sibTrans" cxnId="{9BD90320-1649-4119-8DC5-648746F88291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8C3790CC-FA4E-4FFB-9DF9-95539760F26C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B6652C-80CD-409F-A564-F156C87FE057}" type="parTrans" cxnId="{C1F956B1-EE5B-45B5-9E69-DA2EC945CFBE}">
      <dgm:prSet/>
      <dgm:spPr/>
      <dgm:t>
        <a:bodyPr/>
        <a:lstStyle/>
        <a:p>
          <a:endParaRPr lang="ru-RU"/>
        </a:p>
      </dgm:t>
    </dgm:pt>
    <dgm:pt modelId="{98B77E15-5B89-4144-BC61-0B7D50523753}" type="sibTrans" cxnId="{C1F956B1-EE5B-45B5-9E69-DA2EC945CFBE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01147018-BD20-4775-BAEF-12E8243A9AF7}">
      <dgm:prSet phldrT="[Текст]" custT="1"/>
      <dgm:spPr>
        <a:solidFill>
          <a:srgbClr val="92D050"/>
        </a:solidFill>
      </dgm:spPr>
      <dgm:t>
        <a:bodyPr/>
        <a:lstStyle/>
        <a:p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8E3531-98C4-4B02-8E9B-01B5B9A7ABCB}" type="parTrans" cxnId="{D9AC76FC-B481-4827-A3F0-0F99D8D20A0D}">
      <dgm:prSet/>
      <dgm:spPr/>
      <dgm:t>
        <a:bodyPr/>
        <a:lstStyle/>
        <a:p>
          <a:endParaRPr lang="ru-RU"/>
        </a:p>
      </dgm:t>
    </dgm:pt>
    <dgm:pt modelId="{508D1FB5-9911-4D72-AA88-20410962E504}" type="sibTrans" cxnId="{D9AC76FC-B481-4827-A3F0-0F99D8D20A0D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AA4FABEC-892F-4545-AC2F-C216E569D078}">
      <dgm:prSet phldrT="[Текст]" custT="1"/>
      <dgm:spPr>
        <a:solidFill>
          <a:srgbClr val="92D050"/>
        </a:solidFill>
      </dgm:spPr>
      <dgm:t>
        <a:bodyPr/>
        <a:lstStyle/>
        <a:p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6BC21F-915D-4546-85AE-06B38D06E621}" type="parTrans" cxnId="{42DC5F17-4FF0-484E-98A2-B90A17E341DE}">
      <dgm:prSet/>
      <dgm:spPr/>
      <dgm:t>
        <a:bodyPr/>
        <a:lstStyle/>
        <a:p>
          <a:endParaRPr lang="ru-RU"/>
        </a:p>
      </dgm:t>
    </dgm:pt>
    <dgm:pt modelId="{A731E84C-82B6-4A3C-8C81-1C6C254B9366}" type="sibTrans" cxnId="{42DC5F17-4FF0-484E-98A2-B90A17E341DE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4DA81FEA-CB38-4389-BB95-3F7297136117}">
      <dgm:prSet phldrT="[Текст]" custT="1"/>
      <dgm:spPr>
        <a:solidFill>
          <a:srgbClr val="92D050"/>
        </a:solidFill>
      </dgm:spPr>
      <dgm:t>
        <a:bodyPr/>
        <a:lstStyle/>
        <a:p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75CA7D-6509-4993-A75B-65897630C7C3}" type="parTrans" cxnId="{FF21519C-CB27-4B4D-884C-2635E5D48138}">
      <dgm:prSet/>
      <dgm:spPr/>
      <dgm:t>
        <a:bodyPr/>
        <a:lstStyle/>
        <a:p>
          <a:endParaRPr lang="ru-RU"/>
        </a:p>
      </dgm:t>
    </dgm:pt>
    <dgm:pt modelId="{E90C3FE9-5B2E-4ED3-B24C-52D120D5B189}" type="sibTrans" cxnId="{FF21519C-CB27-4B4D-884C-2635E5D48138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ECA82E66-3C37-4F44-8E15-70EED7F41144}" type="pres">
      <dgm:prSet presAssocID="{79FAB276-BC44-4225-BA12-1ACB29D03C4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4CAEAE-B39A-4B92-B9B8-C4AC71F1AEC0}" type="pres">
      <dgm:prSet presAssocID="{92012085-B63B-4CAF-873D-EA9E50C3A80F}" presName="node" presStyleLbl="node1" presStyleIdx="0" presStyleCnt="5" custScaleX="126822" custScaleY="125910" custRadScaleRad="100520" custRadScaleInc="-6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532E7-0659-4EBD-8F8E-2564CE630DA2}" type="pres">
      <dgm:prSet presAssocID="{595952A3-AB4F-4790-B967-486ADCCD4C52}" presName="sibTrans" presStyleLbl="sibTrans2D1" presStyleIdx="0" presStyleCnt="5"/>
      <dgm:spPr/>
      <dgm:t>
        <a:bodyPr/>
        <a:lstStyle/>
        <a:p>
          <a:endParaRPr lang="ru-RU"/>
        </a:p>
      </dgm:t>
    </dgm:pt>
    <dgm:pt modelId="{0B07EC54-3DDE-4309-A556-E49649B3EB26}" type="pres">
      <dgm:prSet presAssocID="{595952A3-AB4F-4790-B967-486ADCCD4C52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0DBC2E95-CEAA-4652-BC9F-392939711D92}" type="pres">
      <dgm:prSet presAssocID="{8C3790CC-FA4E-4FFB-9DF9-95539760F26C}" presName="node" presStyleLbl="node1" presStyleIdx="1" presStyleCnt="5" custScaleX="131382" custScaleY="120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75475-9B83-4868-9A1D-7C44A670F4B0}" type="pres">
      <dgm:prSet presAssocID="{98B77E15-5B89-4144-BC61-0B7D50523753}" presName="sibTrans" presStyleLbl="sibTrans2D1" presStyleIdx="1" presStyleCnt="5" custScaleX="135343" custLinFactNeighborX="-9648" custLinFactNeighborY="1176"/>
      <dgm:spPr/>
      <dgm:t>
        <a:bodyPr/>
        <a:lstStyle/>
        <a:p>
          <a:endParaRPr lang="ru-RU"/>
        </a:p>
      </dgm:t>
    </dgm:pt>
    <dgm:pt modelId="{36AE7F1D-7E1C-4FE3-9FDA-5809400E14B9}" type="pres">
      <dgm:prSet presAssocID="{98B77E15-5B89-4144-BC61-0B7D50523753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054F642-3ADF-4332-ABE4-16F8B7B7951C}" type="pres">
      <dgm:prSet presAssocID="{01147018-BD20-4775-BAEF-12E8243A9AF7}" presName="node" presStyleLbl="node1" presStyleIdx="2" presStyleCnt="5" custScaleX="128373" custScaleY="127342" custRadScaleRad="97153" custRadScaleInc="-8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7DB09-64F8-46C9-B55F-C72CBC9BEBED}" type="pres">
      <dgm:prSet presAssocID="{508D1FB5-9911-4D72-AA88-20410962E504}" presName="sibTrans" presStyleLbl="sibTrans2D1" presStyleIdx="2" presStyleCnt="5"/>
      <dgm:spPr/>
      <dgm:t>
        <a:bodyPr/>
        <a:lstStyle/>
        <a:p>
          <a:endParaRPr lang="ru-RU"/>
        </a:p>
      </dgm:t>
    </dgm:pt>
    <dgm:pt modelId="{1FB08A6A-872C-4DDB-BD74-A07AE00C8D0D}" type="pres">
      <dgm:prSet presAssocID="{508D1FB5-9911-4D72-AA88-20410962E50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815CC5E8-2DF9-46A5-970B-EE7994CFB778}" type="pres">
      <dgm:prSet presAssocID="{AA4FABEC-892F-4545-AC2F-C216E569D078}" presName="node" presStyleLbl="node1" presStyleIdx="3" presStyleCnt="5" custScaleX="128937" custScaleY="129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0428E-3199-4735-A6D5-7DFA36A31D35}" type="pres">
      <dgm:prSet presAssocID="{A731E84C-82B6-4A3C-8C81-1C6C254B9366}" presName="sibTrans" presStyleLbl="sibTrans2D1" presStyleIdx="3" presStyleCnt="5"/>
      <dgm:spPr/>
      <dgm:t>
        <a:bodyPr/>
        <a:lstStyle/>
        <a:p>
          <a:endParaRPr lang="ru-RU"/>
        </a:p>
      </dgm:t>
    </dgm:pt>
    <dgm:pt modelId="{40CCAC26-B81E-464B-85AD-5375AB0CAF0A}" type="pres">
      <dgm:prSet presAssocID="{A731E84C-82B6-4A3C-8C81-1C6C254B9366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72A3551C-0CC0-4D55-AED3-EEF5ACA24E04}" type="pres">
      <dgm:prSet presAssocID="{4DA81FEA-CB38-4389-BB95-3F7297136117}" presName="node" presStyleLbl="node1" presStyleIdx="4" presStyleCnt="5" custScaleX="131506" custScaleY="133298" custRadScaleRad="109934" custRadScaleInc="-3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20248-D91C-49F8-88C1-5072EF5E9AF6}" type="pres">
      <dgm:prSet presAssocID="{E90C3FE9-5B2E-4ED3-B24C-52D120D5B189}" presName="sibTrans" presStyleLbl="sibTrans2D1" presStyleIdx="4" presStyleCnt="5"/>
      <dgm:spPr/>
      <dgm:t>
        <a:bodyPr/>
        <a:lstStyle/>
        <a:p>
          <a:endParaRPr lang="ru-RU"/>
        </a:p>
      </dgm:t>
    </dgm:pt>
    <dgm:pt modelId="{C961D220-A227-4A8C-8E6F-26EE4A83E174}" type="pres">
      <dgm:prSet presAssocID="{E90C3FE9-5B2E-4ED3-B24C-52D120D5B189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CC88C341-F65D-42BD-88DD-8EDEFA9C484A}" type="presOf" srcId="{AA4FABEC-892F-4545-AC2F-C216E569D078}" destId="{815CC5E8-2DF9-46A5-970B-EE7994CFB778}" srcOrd="0" destOrd="0" presId="urn:microsoft.com/office/officeart/2005/8/layout/cycle2"/>
    <dgm:cxn modelId="{D75EDEE8-625F-4378-B509-EB1E556F9F02}" type="presOf" srcId="{E90C3FE9-5B2E-4ED3-B24C-52D120D5B189}" destId="{B7F20248-D91C-49F8-88C1-5072EF5E9AF6}" srcOrd="0" destOrd="0" presId="urn:microsoft.com/office/officeart/2005/8/layout/cycle2"/>
    <dgm:cxn modelId="{B2941D73-8994-4A96-B839-2643F45BD687}" type="presOf" srcId="{4DA81FEA-CB38-4389-BB95-3F7297136117}" destId="{72A3551C-0CC0-4D55-AED3-EEF5ACA24E04}" srcOrd="0" destOrd="0" presId="urn:microsoft.com/office/officeart/2005/8/layout/cycle2"/>
    <dgm:cxn modelId="{B94C1363-51FF-469A-8732-F392627F00CF}" type="presOf" srcId="{01147018-BD20-4775-BAEF-12E8243A9AF7}" destId="{A054F642-3ADF-4332-ABE4-16F8B7B7951C}" srcOrd="0" destOrd="0" presId="urn:microsoft.com/office/officeart/2005/8/layout/cycle2"/>
    <dgm:cxn modelId="{FF21519C-CB27-4B4D-884C-2635E5D48138}" srcId="{79FAB276-BC44-4225-BA12-1ACB29D03C4C}" destId="{4DA81FEA-CB38-4389-BB95-3F7297136117}" srcOrd="4" destOrd="0" parTransId="{F875CA7D-6509-4993-A75B-65897630C7C3}" sibTransId="{E90C3FE9-5B2E-4ED3-B24C-52D120D5B189}"/>
    <dgm:cxn modelId="{BF9CFEA6-6A89-4711-8ECF-55A1B77C4BCC}" type="presOf" srcId="{595952A3-AB4F-4790-B967-486ADCCD4C52}" destId="{0B07EC54-3DDE-4309-A556-E49649B3EB26}" srcOrd="1" destOrd="0" presId="urn:microsoft.com/office/officeart/2005/8/layout/cycle2"/>
    <dgm:cxn modelId="{98E6B5AD-669D-47F3-AD2D-C2433AA72C15}" type="presOf" srcId="{508D1FB5-9911-4D72-AA88-20410962E504}" destId="{6DA7DB09-64F8-46C9-B55F-C72CBC9BEBED}" srcOrd="0" destOrd="0" presId="urn:microsoft.com/office/officeart/2005/8/layout/cycle2"/>
    <dgm:cxn modelId="{5CF1C353-189E-47CD-9131-A2F97587E65E}" type="presOf" srcId="{595952A3-AB4F-4790-B967-486ADCCD4C52}" destId="{99E532E7-0659-4EBD-8F8E-2564CE630DA2}" srcOrd="0" destOrd="0" presId="urn:microsoft.com/office/officeart/2005/8/layout/cycle2"/>
    <dgm:cxn modelId="{1AF1CF2F-62E9-4143-AEEF-BD158FC2EBA3}" type="presOf" srcId="{8C3790CC-FA4E-4FFB-9DF9-95539760F26C}" destId="{0DBC2E95-CEAA-4652-BC9F-392939711D92}" srcOrd="0" destOrd="0" presId="urn:microsoft.com/office/officeart/2005/8/layout/cycle2"/>
    <dgm:cxn modelId="{94A52860-015D-48E6-9453-BBD1B85963E4}" type="presOf" srcId="{79FAB276-BC44-4225-BA12-1ACB29D03C4C}" destId="{ECA82E66-3C37-4F44-8E15-70EED7F41144}" srcOrd="0" destOrd="0" presId="urn:microsoft.com/office/officeart/2005/8/layout/cycle2"/>
    <dgm:cxn modelId="{EDFC5770-60CF-47F5-966E-529708F51D03}" type="presOf" srcId="{E90C3FE9-5B2E-4ED3-B24C-52D120D5B189}" destId="{C961D220-A227-4A8C-8E6F-26EE4A83E174}" srcOrd="1" destOrd="0" presId="urn:microsoft.com/office/officeart/2005/8/layout/cycle2"/>
    <dgm:cxn modelId="{C1F956B1-EE5B-45B5-9E69-DA2EC945CFBE}" srcId="{79FAB276-BC44-4225-BA12-1ACB29D03C4C}" destId="{8C3790CC-FA4E-4FFB-9DF9-95539760F26C}" srcOrd="1" destOrd="0" parTransId="{97B6652C-80CD-409F-A564-F156C87FE057}" sibTransId="{98B77E15-5B89-4144-BC61-0B7D50523753}"/>
    <dgm:cxn modelId="{AD63A779-3D8E-47E3-9AFE-FCA2FC42E5C9}" type="presOf" srcId="{A731E84C-82B6-4A3C-8C81-1C6C254B9366}" destId="{B690428E-3199-4735-A6D5-7DFA36A31D35}" srcOrd="0" destOrd="0" presId="urn:microsoft.com/office/officeart/2005/8/layout/cycle2"/>
    <dgm:cxn modelId="{9B9E484A-35C7-4DEB-BD0D-1C811DBEF226}" type="presOf" srcId="{A731E84C-82B6-4A3C-8C81-1C6C254B9366}" destId="{40CCAC26-B81E-464B-85AD-5375AB0CAF0A}" srcOrd="1" destOrd="0" presId="urn:microsoft.com/office/officeart/2005/8/layout/cycle2"/>
    <dgm:cxn modelId="{42DC5F17-4FF0-484E-98A2-B90A17E341DE}" srcId="{79FAB276-BC44-4225-BA12-1ACB29D03C4C}" destId="{AA4FABEC-892F-4545-AC2F-C216E569D078}" srcOrd="3" destOrd="0" parTransId="{696BC21F-915D-4546-85AE-06B38D06E621}" sibTransId="{A731E84C-82B6-4A3C-8C81-1C6C254B9366}"/>
    <dgm:cxn modelId="{5418A89F-BB1E-4CEF-889F-B2C0089C2660}" type="presOf" srcId="{98B77E15-5B89-4144-BC61-0B7D50523753}" destId="{9AB75475-9B83-4868-9A1D-7C44A670F4B0}" srcOrd="0" destOrd="0" presId="urn:microsoft.com/office/officeart/2005/8/layout/cycle2"/>
    <dgm:cxn modelId="{9BD90320-1649-4119-8DC5-648746F88291}" srcId="{79FAB276-BC44-4225-BA12-1ACB29D03C4C}" destId="{92012085-B63B-4CAF-873D-EA9E50C3A80F}" srcOrd="0" destOrd="0" parTransId="{35891084-51DC-4FDC-B37F-A8AB0027CEE0}" sibTransId="{595952A3-AB4F-4790-B967-486ADCCD4C52}"/>
    <dgm:cxn modelId="{D9AC76FC-B481-4827-A3F0-0F99D8D20A0D}" srcId="{79FAB276-BC44-4225-BA12-1ACB29D03C4C}" destId="{01147018-BD20-4775-BAEF-12E8243A9AF7}" srcOrd="2" destOrd="0" parTransId="{B18E3531-98C4-4B02-8E9B-01B5B9A7ABCB}" sibTransId="{508D1FB5-9911-4D72-AA88-20410962E504}"/>
    <dgm:cxn modelId="{966DBF98-C288-4987-9773-B5CF8DCCA882}" type="presOf" srcId="{508D1FB5-9911-4D72-AA88-20410962E504}" destId="{1FB08A6A-872C-4DDB-BD74-A07AE00C8D0D}" srcOrd="1" destOrd="0" presId="urn:microsoft.com/office/officeart/2005/8/layout/cycle2"/>
    <dgm:cxn modelId="{B308401F-07FF-4626-B858-E4C599A30763}" type="presOf" srcId="{92012085-B63B-4CAF-873D-EA9E50C3A80F}" destId="{DC4CAEAE-B39A-4B92-B9B8-C4AC71F1AEC0}" srcOrd="0" destOrd="0" presId="urn:microsoft.com/office/officeart/2005/8/layout/cycle2"/>
    <dgm:cxn modelId="{1EE6DEC6-007A-4366-A5E0-51A447206071}" type="presOf" srcId="{98B77E15-5B89-4144-BC61-0B7D50523753}" destId="{36AE7F1D-7E1C-4FE3-9FDA-5809400E14B9}" srcOrd="1" destOrd="0" presId="urn:microsoft.com/office/officeart/2005/8/layout/cycle2"/>
    <dgm:cxn modelId="{C29D121E-9311-4C5E-804B-C3E3627A94F9}" type="presParOf" srcId="{ECA82E66-3C37-4F44-8E15-70EED7F41144}" destId="{DC4CAEAE-B39A-4B92-B9B8-C4AC71F1AEC0}" srcOrd="0" destOrd="0" presId="urn:microsoft.com/office/officeart/2005/8/layout/cycle2"/>
    <dgm:cxn modelId="{63C05053-AAAF-4A56-90C4-D152BE7FAAEA}" type="presParOf" srcId="{ECA82E66-3C37-4F44-8E15-70EED7F41144}" destId="{99E532E7-0659-4EBD-8F8E-2564CE630DA2}" srcOrd="1" destOrd="0" presId="urn:microsoft.com/office/officeart/2005/8/layout/cycle2"/>
    <dgm:cxn modelId="{F9C336F9-93A9-4F2A-9CEC-3756F36A1B70}" type="presParOf" srcId="{99E532E7-0659-4EBD-8F8E-2564CE630DA2}" destId="{0B07EC54-3DDE-4309-A556-E49649B3EB26}" srcOrd="0" destOrd="0" presId="urn:microsoft.com/office/officeart/2005/8/layout/cycle2"/>
    <dgm:cxn modelId="{C16A2CD5-EF7B-4D21-A3CA-58A5A9A17414}" type="presParOf" srcId="{ECA82E66-3C37-4F44-8E15-70EED7F41144}" destId="{0DBC2E95-CEAA-4652-BC9F-392939711D92}" srcOrd="2" destOrd="0" presId="urn:microsoft.com/office/officeart/2005/8/layout/cycle2"/>
    <dgm:cxn modelId="{07E31498-0CDB-4E92-87FD-58920F79C55E}" type="presParOf" srcId="{ECA82E66-3C37-4F44-8E15-70EED7F41144}" destId="{9AB75475-9B83-4868-9A1D-7C44A670F4B0}" srcOrd="3" destOrd="0" presId="urn:microsoft.com/office/officeart/2005/8/layout/cycle2"/>
    <dgm:cxn modelId="{D42C5D18-2CCF-4793-A6EF-9BC521790B3F}" type="presParOf" srcId="{9AB75475-9B83-4868-9A1D-7C44A670F4B0}" destId="{36AE7F1D-7E1C-4FE3-9FDA-5809400E14B9}" srcOrd="0" destOrd="0" presId="urn:microsoft.com/office/officeart/2005/8/layout/cycle2"/>
    <dgm:cxn modelId="{440696BD-F94C-46BC-9927-3E1C47F13D0A}" type="presParOf" srcId="{ECA82E66-3C37-4F44-8E15-70EED7F41144}" destId="{A054F642-3ADF-4332-ABE4-16F8B7B7951C}" srcOrd="4" destOrd="0" presId="urn:microsoft.com/office/officeart/2005/8/layout/cycle2"/>
    <dgm:cxn modelId="{426ADD7B-7CF2-4209-A277-D57C3A1843F7}" type="presParOf" srcId="{ECA82E66-3C37-4F44-8E15-70EED7F41144}" destId="{6DA7DB09-64F8-46C9-B55F-C72CBC9BEBED}" srcOrd="5" destOrd="0" presId="urn:microsoft.com/office/officeart/2005/8/layout/cycle2"/>
    <dgm:cxn modelId="{2E9D6FA5-0179-46F3-8B09-79E7C2436AC5}" type="presParOf" srcId="{6DA7DB09-64F8-46C9-B55F-C72CBC9BEBED}" destId="{1FB08A6A-872C-4DDB-BD74-A07AE00C8D0D}" srcOrd="0" destOrd="0" presId="urn:microsoft.com/office/officeart/2005/8/layout/cycle2"/>
    <dgm:cxn modelId="{F2550623-D09F-41DC-A6C7-916D15B6A353}" type="presParOf" srcId="{ECA82E66-3C37-4F44-8E15-70EED7F41144}" destId="{815CC5E8-2DF9-46A5-970B-EE7994CFB778}" srcOrd="6" destOrd="0" presId="urn:microsoft.com/office/officeart/2005/8/layout/cycle2"/>
    <dgm:cxn modelId="{195F3BA7-8D1B-4C46-92AC-5D7548F0EF85}" type="presParOf" srcId="{ECA82E66-3C37-4F44-8E15-70EED7F41144}" destId="{B690428E-3199-4735-A6D5-7DFA36A31D35}" srcOrd="7" destOrd="0" presId="urn:microsoft.com/office/officeart/2005/8/layout/cycle2"/>
    <dgm:cxn modelId="{95B65F9F-900A-45F1-AB07-6095255E734C}" type="presParOf" srcId="{B690428E-3199-4735-A6D5-7DFA36A31D35}" destId="{40CCAC26-B81E-464B-85AD-5375AB0CAF0A}" srcOrd="0" destOrd="0" presId="urn:microsoft.com/office/officeart/2005/8/layout/cycle2"/>
    <dgm:cxn modelId="{FACD5EAE-60C5-4C8C-AFD1-811D175591A1}" type="presParOf" srcId="{ECA82E66-3C37-4F44-8E15-70EED7F41144}" destId="{72A3551C-0CC0-4D55-AED3-EEF5ACA24E04}" srcOrd="8" destOrd="0" presId="urn:microsoft.com/office/officeart/2005/8/layout/cycle2"/>
    <dgm:cxn modelId="{9C40B095-4709-4981-8831-48669D33C2D0}" type="presParOf" srcId="{ECA82E66-3C37-4F44-8E15-70EED7F41144}" destId="{B7F20248-D91C-49F8-88C1-5072EF5E9AF6}" srcOrd="9" destOrd="0" presId="urn:microsoft.com/office/officeart/2005/8/layout/cycle2"/>
    <dgm:cxn modelId="{DFAD6953-A670-4A06-B7E6-066E6FB54C78}" type="presParOf" srcId="{B7F20248-D91C-49F8-88C1-5072EF5E9AF6}" destId="{C961D220-A227-4A8C-8E6F-26EE4A83E17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CAEAE-B39A-4B92-B9B8-C4AC71F1AEC0}">
      <dsp:nvSpPr>
        <dsp:cNvPr id="0" name=""/>
        <dsp:cNvSpPr/>
      </dsp:nvSpPr>
      <dsp:spPr>
        <a:xfrm>
          <a:off x="1976987" y="-213963"/>
          <a:ext cx="1985616" cy="1971337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67774" y="74733"/>
        <a:ext cx="1404042" cy="1393945"/>
      </dsp:txXfrm>
    </dsp:sp>
    <dsp:sp modelId="{99E532E7-0659-4EBD-8F8E-2564CE630DA2}">
      <dsp:nvSpPr>
        <dsp:cNvPr id="0" name=""/>
        <dsp:cNvSpPr/>
      </dsp:nvSpPr>
      <dsp:spPr>
        <a:xfrm rot="2094133">
          <a:off x="3838658" y="1192441"/>
          <a:ext cx="225799" cy="528414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3844750" y="1278744"/>
        <a:ext cx="158059" cy="317048"/>
      </dsp:txXfrm>
    </dsp:sp>
    <dsp:sp modelId="{0DBC2E95-CEAA-4652-BC9F-392939711D92}">
      <dsp:nvSpPr>
        <dsp:cNvPr id="0" name=""/>
        <dsp:cNvSpPr/>
      </dsp:nvSpPr>
      <dsp:spPr>
        <a:xfrm>
          <a:off x="3921207" y="1210908"/>
          <a:ext cx="2057011" cy="1884239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22449" y="1486848"/>
        <a:ext cx="1454527" cy="1332359"/>
      </dsp:txXfrm>
    </dsp:sp>
    <dsp:sp modelId="{9AB75475-9B83-4868-9A1D-7C44A670F4B0}">
      <dsp:nvSpPr>
        <dsp:cNvPr id="0" name=""/>
        <dsp:cNvSpPr/>
      </dsp:nvSpPr>
      <dsp:spPr>
        <a:xfrm rot="6463678">
          <a:off x="4500444" y="2931966"/>
          <a:ext cx="206172" cy="528414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4540787" y="3008192"/>
        <a:ext cx="144320" cy="317048"/>
      </dsp:txXfrm>
    </dsp:sp>
    <dsp:sp modelId="{A054F642-3ADF-4332-ABE4-16F8B7B7951C}">
      <dsp:nvSpPr>
        <dsp:cNvPr id="0" name=""/>
        <dsp:cNvSpPr/>
      </dsp:nvSpPr>
      <dsp:spPr>
        <a:xfrm>
          <a:off x="3264432" y="3284318"/>
          <a:ext cx="2009899" cy="1993757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58775" y="3576297"/>
        <a:ext cx="1421213" cy="1409799"/>
      </dsp:txXfrm>
    </dsp:sp>
    <dsp:sp modelId="{6DA7DB09-64F8-46C9-B55F-C72CBC9BEBED}">
      <dsp:nvSpPr>
        <dsp:cNvPr id="0" name=""/>
        <dsp:cNvSpPr/>
      </dsp:nvSpPr>
      <dsp:spPr>
        <a:xfrm rot="10646779">
          <a:off x="2977630" y="4070063"/>
          <a:ext cx="203520" cy="528414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3038656" y="4174386"/>
        <a:ext cx="142464" cy="317048"/>
      </dsp:txXfrm>
    </dsp:sp>
    <dsp:sp modelId="{815CC5E8-2DF9-46A5-970B-EE7994CFB778}">
      <dsp:nvSpPr>
        <dsp:cNvPr id="0" name=""/>
        <dsp:cNvSpPr/>
      </dsp:nvSpPr>
      <dsp:spPr>
        <a:xfrm>
          <a:off x="864096" y="3377570"/>
          <a:ext cx="2018730" cy="2020969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59732" y="3673534"/>
        <a:ext cx="1427458" cy="1429041"/>
      </dsp:txXfrm>
    </dsp:sp>
    <dsp:sp modelId="{B690428E-3199-4735-A6D5-7DFA36A31D35}">
      <dsp:nvSpPr>
        <dsp:cNvPr id="0" name=""/>
        <dsp:cNvSpPr/>
      </dsp:nvSpPr>
      <dsp:spPr>
        <a:xfrm rot="14965200">
          <a:off x="1366365" y="3019557"/>
          <a:ext cx="184922" cy="528414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1403854" y="3151208"/>
        <a:ext cx="129445" cy="317048"/>
      </dsp:txXfrm>
    </dsp:sp>
    <dsp:sp modelId="{72A3551C-0CC0-4D55-AED3-EEF5ACA24E04}">
      <dsp:nvSpPr>
        <dsp:cNvPr id="0" name=""/>
        <dsp:cNvSpPr/>
      </dsp:nvSpPr>
      <dsp:spPr>
        <a:xfrm>
          <a:off x="0" y="1096780"/>
          <a:ext cx="2058952" cy="2087009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1527" y="1402415"/>
        <a:ext cx="1455898" cy="1475739"/>
      </dsp:txXfrm>
    </dsp:sp>
    <dsp:sp modelId="{B7F20248-D91C-49F8-88C1-5072EF5E9AF6}">
      <dsp:nvSpPr>
        <dsp:cNvPr id="0" name=""/>
        <dsp:cNvSpPr/>
      </dsp:nvSpPr>
      <dsp:spPr>
        <a:xfrm rot="19488196">
          <a:off x="1920454" y="1182232"/>
          <a:ext cx="185459" cy="528414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1925540" y="1303949"/>
        <a:ext cx="129821" cy="317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0.42012</cdr:x>
      <cdr:y>0.0636</cdr:y>
    </cdr:from>
    <cdr:to>
      <cdr:x>0.72224</cdr:x>
      <cdr:y>0.0636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="" xmlns:a16="http://schemas.microsoft.com/office/drawing/2014/main" id="{32F916ED-1376-49AB-B21C-2D64F0DD9B76}"/>
            </a:ext>
          </a:extLst>
        </cdr:cNvPr>
        <cdr:cNvCxnSpPr/>
      </cdr:nvCxnSpPr>
      <cdr:spPr bwMode="auto">
        <a:xfrm xmlns:a="http://schemas.openxmlformats.org/drawingml/2006/main" flipH="1">
          <a:off x="2376264" y="144016"/>
          <a:ext cx="1708857" cy="0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0.72565</cdr:x>
      <cdr:y>0.0636</cdr:y>
    </cdr:from>
    <cdr:to>
      <cdr:x>0.75555</cdr:x>
      <cdr:y>0.37207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4104456" y="144016"/>
          <a:ext cx="169121" cy="69852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0.58562</cdr:x>
      <cdr:y>0.41339</cdr:y>
    </cdr:from>
    <cdr:to>
      <cdr:x>0.77658</cdr:x>
      <cdr:y>0.60418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12368" y="936104"/>
          <a:ext cx="1080119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33минуты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352927" cy="5016758"/>
          </a:xfrm>
        </p:spPr>
        <p:txBody>
          <a:bodyPr/>
          <a:lstStyle/>
          <a:p>
            <a:pPr indent="457200">
              <a:spcAft>
                <a:spcPts val="0"/>
              </a:spcAft>
            </a:pPr>
            <a:r>
              <a:rPr lang="ru-RU" sz="4000" dirty="0" smtClean="0"/>
              <a:t>«</a:t>
            </a:r>
            <a:r>
              <a:rPr lang="ru-RU" sz="4000" b="1" i="1" dirty="0">
                <a:latin typeface="Times New Roman"/>
                <a:ea typeface="Times New Roman"/>
              </a:rPr>
              <a:t>Оптимизация процесса подготовки </a:t>
            </a:r>
            <a:r>
              <a:rPr lang="ru-RU" sz="4000" b="1" i="1" dirty="0" smtClean="0">
                <a:latin typeface="Times New Roman"/>
                <a:ea typeface="Times New Roman"/>
              </a:rPr>
              <a:t>педагога к </a:t>
            </a:r>
            <a:r>
              <a:rPr lang="ru-RU" sz="4000" b="1" i="1" dirty="0">
                <a:latin typeface="Times New Roman"/>
                <a:ea typeface="Times New Roman"/>
              </a:rPr>
              <a:t>занятиям по </a:t>
            </a:r>
            <a:r>
              <a:rPr lang="ru-RU" sz="4000" b="1" i="1" dirty="0" smtClean="0">
                <a:latin typeface="Times New Roman"/>
                <a:ea typeface="Times New Roman"/>
              </a:rPr>
              <a:t>продуктивной деятельности в группе среднего дошкольного возраста</a:t>
            </a:r>
            <a:r>
              <a:rPr lang="ru-RU" sz="4000" dirty="0" smtClean="0"/>
              <a:t>»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188640"/>
            <a:ext cx="74523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u="sng" dirty="0" smtClean="0"/>
              <a:t>Комитет образования и науки г. Новокузнецка</a:t>
            </a:r>
            <a:endParaRPr lang="ru-RU" sz="1200" dirty="0" smtClean="0"/>
          </a:p>
          <a:p>
            <a:r>
              <a:rPr lang="ru-RU" sz="1200" u="sng" dirty="0" smtClean="0"/>
              <a:t> Муниципальное автономное дошкольное образовательное учреждение</a:t>
            </a:r>
          </a:p>
          <a:p>
            <a:r>
              <a:rPr lang="ru-RU" sz="1200" u="sng" dirty="0" smtClean="0"/>
              <a:t> «Центр развития ребенка -детский сад № 210» </a:t>
            </a:r>
            <a:endParaRPr lang="ru-RU" sz="1200" dirty="0" smtClean="0"/>
          </a:p>
          <a:p>
            <a:r>
              <a:rPr lang="ru-RU" sz="1200" u="sng" dirty="0" smtClean="0"/>
              <a:t>(654002, Россия, Кемеровская область, г. Новокузнецк, улица  </a:t>
            </a:r>
            <a:r>
              <a:rPr lang="ru-RU" sz="1200" u="sng" dirty="0" err="1" smtClean="0"/>
              <a:t>Колыванская</a:t>
            </a:r>
            <a:r>
              <a:rPr lang="ru-RU" sz="1200" u="sng" dirty="0" smtClean="0"/>
              <a:t>, д. 19</a:t>
            </a:r>
          </a:p>
          <a:p>
            <a:r>
              <a:rPr lang="ru-RU" sz="1200" u="sng" dirty="0" smtClean="0"/>
              <a:t> тел. 8-(3843)-31-08-35,  </a:t>
            </a:r>
            <a:r>
              <a:rPr lang="ru-RU" sz="1200" u="sng" dirty="0" err="1" smtClean="0"/>
              <a:t>эл.почта</a:t>
            </a:r>
            <a:r>
              <a:rPr lang="ru-RU" sz="1200" u="sng" dirty="0" smtClean="0"/>
              <a:t>: </a:t>
            </a:r>
            <a:r>
              <a:rPr lang="en-US" sz="1200" u="sng" dirty="0" smtClean="0"/>
              <a:t>kindergarten210@yandex</a:t>
            </a:r>
            <a:r>
              <a:rPr lang="ru-RU" sz="1200" u="sng" dirty="0" smtClean="0"/>
              <a:t>.</a:t>
            </a:r>
            <a:r>
              <a:rPr lang="ru-RU" sz="1200" u="sng" dirty="0" err="1" smtClean="0"/>
              <a:t>ru</a:t>
            </a:r>
            <a:r>
              <a:rPr lang="ru-RU" sz="1200" u="sng" dirty="0" smtClean="0"/>
              <a:t>.)</a:t>
            </a:r>
            <a:endParaRPr lang="ru-RU" sz="1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6490" y="116632"/>
            <a:ext cx="4506105" cy="107721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 Диаграмма Спагетти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endParaRPr lang="ru-RU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66" name="Picture 118" descr="C:\Users\53\Downloads\диаграмма спагетти текущего состояния_page-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427984" cy="553461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2167" name="Picture 119" descr="C:\Users\53\Downloads\диаграмма спагетти целевого состояния_page-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24743"/>
            <a:ext cx="4572000" cy="553461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110" name="TextBox 109"/>
          <p:cNvSpPr txBox="1"/>
          <p:nvPr/>
        </p:nvSpPr>
        <p:spPr>
          <a:xfrm>
            <a:off x="755576" y="7647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Текущего состояния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932040" y="7647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Целевого состояния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3055" y="116632"/>
            <a:ext cx="2845844" cy="107721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 Система 5С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dirty="0" err="1" smtClean="0"/>
              <a:t>истема</a:t>
            </a:r>
            <a:endParaRPr lang="ru-RU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1043608" y="692696"/>
            <a:ext cx="6840760" cy="6048672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547664" y="980728"/>
          <a:ext cx="60960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51920" y="3212976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5 С</a:t>
            </a:r>
            <a:endParaRPr lang="ru-RU" sz="4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1268760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Совершенствование</a:t>
            </a:r>
          </a:p>
          <a:p>
            <a:endParaRPr lang="ru-RU" sz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выполнение и улучшение установленных стандартов</a:t>
            </a:r>
          </a:p>
          <a:p>
            <a:r>
              <a:rPr lang="ru-RU" sz="1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(5)</a:t>
            </a:r>
            <a:endParaRPr lang="ru-RU" sz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2492896"/>
            <a:ext cx="20162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Сортировка</a:t>
            </a:r>
          </a:p>
          <a:p>
            <a:endParaRPr lang="ru-RU" sz="1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отделение необходимого от ненужного</a:t>
            </a:r>
          </a:p>
          <a:p>
            <a:r>
              <a:rPr lang="ru-RU" sz="1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endParaRPr lang="ru-RU" sz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2040" y="4365104"/>
            <a:ext cx="1800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Соблюдение порядка</a:t>
            </a:r>
          </a:p>
          <a:p>
            <a:r>
              <a:rPr lang="ru-RU" sz="1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определение для каждой вещи своего места так, чтобы на поиск нужного предмета требовалось наименьшее количество времени </a:t>
            </a:r>
          </a:p>
          <a:p>
            <a:r>
              <a:rPr lang="ru-RU" sz="1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endParaRPr lang="ru-RU" sz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3768" y="4653136"/>
            <a:ext cx="1872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Содержание в чистоте</a:t>
            </a:r>
          </a:p>
          <a:p>
            <a:endParaRPr lang="ru-RU" sz="1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систематическая уборка рабочего пространства </a:t>
            </a:r>
          </a:p>
          <a:p>
            <a:r>
              <a:rPr lang="ru-RU" sz="1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(3)</a:t>
            </a:r>
            <a:endParaRPr lang="ru-RU" sz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672" y="2420888"/>
            <a:ext cx="19442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Стандартизация</a:t>
            </a:r>
          </a:p>
          <a:p>
            <a:endParaRPr lang="ru-RU" sz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документальная фиксация процессов, визуализация стандартов, обозначение мест расположения вещей</a:t>
            </a:r>
          </a:p>
          <a:p>
            <a:r>
              <a:rPr lang="ru-RU" sz="1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(4)</a:t>
            </a:r>
            <a:endParaRPr lang="ru-RU" sz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043006"/>
              </p:ext>
            </p:extLst>
          </p:nvPr>
        </p:nvGraphicFramePr>
        <p:xfrm>
          <a:off x="683568" y="1192520"/>
          <a:ext cx="7885781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1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25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378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479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Полученный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результат, эффект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55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1.Сокращение времени при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одготовки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материалов к занятиям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(мин.)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Сокращение времени</a:t>
                      </a:r>
                      <a:r>
                        <a:rPr lang="ru-RU" sz="14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поиск необходимых</a:t>
                      </a:r>
                      <a:r>
                        <a:rPr lang="ru-RU" sz="14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материала. (мин.)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60 - 81 мин.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2. 10</a:t>
                      </a:r>
                      <a:r>
                        <a:rPr lang="ru-RU" sz="14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- 2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 мин.</a:t>
                      </a:r>
                      <a:endParaRPr lang="ru-RU" sz="14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30 – 43 мин.</a:t>
                      </a:r>
                    </a:p>
                    <a:p>
                      <a:pPr marL="0" algn="l" defTabSz="914400" rtl="0" eaLnBrk="1" latinLnBrk="0" hangingPunct="1"/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5 - 10 мин.</a:t>
                      </a:r>
                    </a:p>
                    <a:p>
                      <a:pPr marL="0" algn="l" defTabSz="914400" rtl="0" eaLnBrk="1" latinLnBrk="0" hangingPunct="1"/>
                      <a:endParaRPr lang="ru-RU" sz="14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Сокращение времени на подготовку материалов к занятий по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продуктивной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деятельности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 среднем в 2 раза.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 Систематизация размещения и хранения необходимых</a:t>
                      </a:r>
                      <a:r>
                        <a:rPr lang="ru-RU" sz="14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материалов по продуктивной деятельности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путем визуализации.</a:t>
                      </a:r>
                    </a:p>
                  </a:txBody>
                  <a:tcP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1547664" y="4221088"/>
          <a:ext cx="5656218" cy="226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65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187624" y="260648"/>
            <a:ext cx="6624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dirty="0" smtClean="0"/>
              <a:t>Результаты проекта</a:t>
            </a:r>
          </a:p>
          <a:p>
            <a:r>
              <a:rPr lang="ru-RU" sz="2800" i="1" dirty="0" smtClean="0"/>
              <a:t>Визуализация </a:t>
            </a:r>
          </a:p>
          <a:p>
            <a:r>
              <a:rPr lang="ru-RU" sz="2800" i="1" dirty="0" smtClean="0"/>
              <a:t>(«было» - «стало»)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499991" y="1628800"/>
            <a:ext cx="3866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распределение раздаточного материала и обозначение его расположения (визуализация)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62880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Было: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нерациональное расположение  и хранение раздаточных материалов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age-07-04-23-06-1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708920"/>
            <a:ext cx="2571750" cy="3528392"/>
          </a:xfrm>
          <a:prstGeom prst="rect">
            <a:avLst/>
          </a:prstGeom>
        </p:spPr>
      </p:pic>
      <p:pic>
        <p:nvPicPr>
          <p:cNvPr id="1026" name="Picture 2" descr="E:\Лин-проект 2023\фото лин-проект\image-26-03-23-09-05-5.heic"/>
          <p:cNvPicPr>
            <a:picLocks noChangeAspect="1" noChangeArrowheads="1"/>
          </p:cNvPicPr>
          <p:nvPr/>
        </p:nvPicPr>
        <p:blipFill rotWithShape="1">
          <a:blip r:embed="rId3" cstate="print"/>
          <a:srcRect l="2896" t="9926" r="3517"/>
          <a:stretch/>
        </p:blipFill>
        <p:spPr bwMode="auto">
          <a:xfrm>
            <a:off x="4943474" y="2708921"/>
            <a:ext cx="3084910" cy="3544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162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565172" y="116632"/>
            <a:ext cx="5978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dirty="0" smtClean="0"/>
              <a:t>Результаты проекта</a:t>
            </a:r>
            <a:br>
              <a:rPr lang="ru-RU" dirty="0" smtClean="0"/>
            </a:br>
            <a:r>
              <a:rPr lang="ru-RU" sz="2800" i="1" dirty="0" smtClean="0"/>
              <a:t>Визуализация </a:t>
            </a:r>
          </a:p>
          <a:p>
            <a:r>
              <a:rPr lang="ru-RU" sz="2800" i="1" dirty="0" smtClean="0"/>
              <a:t>(«было» - «стало»)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7798" y="3645024"/>
            <a:ext cx="861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Было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неупорядоченное, несистематизированное хранение раздаточного материала.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94928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Стало: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упорядочение и систематизация хранения раздаточного  материала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Лин-проект 2023\фото лин-проект\image-26-03-23-09-04-2.he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437112"/>
            <a:ext cx="1872208" cy="1512168"/>
          </a:xfrm>
          <a:prstGeom prst="rect">
            <a:avLst/>
          </a:prstGeom>
          <a:noFill/>
        </p:spPr>
      </p:pic>
      <p:pic>
        <p:nvPicPr>
          <p:cNvPr id="2051" name="Picture 3" descr="E:\Лин-проект 2023\фото лин-проект\image-26-03-23-09-05-1.he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437112"/>
            <a:ext cx="1800200" cy="1512168"/>
          </a:xfrm>
          <a:prstGeom prst="rect">
            <a:avLst/>
          </a:prstGeom>
          <a:noFill/>
        </p:spPr>
      </p:pic>
      <p:pic>
        <p:nvPicPr>
          <p:cNvPr id="2052" name="Picture 4" descr="E:\Лин-проект 2023\фото лин-проект\image-26-03-23-09-05-4.he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437112"/>
            <a:ext cx="1872208" cy="1512168"/>
          </a:xfrm>
          <a:prstGeom prst="rect">
            <a:avLst/>
          </a:prstGeom>
          <a:noFill/>
        </p:spPr>
      </p:pic>
      <p:pic>
        <p:nvPicPr>
          <p:cNvPr id="2053" name="Picture 5" descr="E:\Лин-проект 2023\фото лин-проект\image-26-03-23-09-05-11.he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437112"/>
            <a:ext cx="1656184" cy="1512168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0"/>
          <a:stretch/>
        </p:blipFill>
        <p:spPr>
          <a:xfrm>
            <a:off x="6372200" y="1628800"/>
            <a:ext cx="2024518" cy="1944216"/>
          </a:xfrm>
          <a:prstGeom prst="rect">
            <a:avLst/>
          </a:prstGeom>
        </p:spPr>
      </p:pic>
      <p:pic>
        <p:nvPicPr>
          <p:cNvPr id="1026" name="Picture 2" descr="C:\Users\53\Downloads\image-25-04-23-08-06.hei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1628800"/>
            <a:ext cx="2283718" cy="1944216"/>
          </a:xfrm>
          <a:prstGeom prst="rect">
            <a:avLst/>
          </a:prstGeom>
          <a:noFill/>
        </p:spPr>
      </p:pic>
      <p:pic>
        <p:nvPicPr>
          <p:cNvPr id="1027" name="Picture 3" descr="C:\Users\53\Downloads\image-25-04-23-08-06-1.hei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1628800"/>
            <a:ext cx="2232248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91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4350230" cy="1323439"/>
          </a:xfrm>
        </p:spPr>
        <p:txBody>
          <a:bodyPr/>
          <a:lstStyle/>
          <a:p>
            <a:r>
              <a:rPr lang="ru-RU" dirty="0" smtClean="0"/>
              <a:t>Результаты проекта</a:t>
            </a:r>
            <a:br>
              <a:rPr lang="ru-RU" dirty="0" smtClean="0"/>
            </a:br>
            <a:r>
              <a:rPr lang="ru-RU" sz="2400" dirty="0" smtClean="0"/>
              <a:t>Разработанные стандарты</a:t>
            </a:r>
            <a:br>
              <a:rPr lang="ru-RU" sz="2400" dirty="0" smtClean="0"/>
            </a:br>
            <a:r>
              <a:rPr lang="ru-RU" sz="2400" dirty="0" smtClean="0"/>
              <a:t>по </a:t>
            </a:r>
            <a:r>
              <a:rPr lang="ru-RU" sz="2400" dirty="0" smtClean="0"/>
              <a:t>внедренным улучшениям </a:t>
            </a:r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141331"/>
              </p:ext>
            </p:extLst>
          </p:nvPr>
        </p:nvGraphicFramePr>
        <p:xfrm>
          <a:off x="683568" y="1988839"/>
          <a:ext cx="7416824" cy="3421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/>
              </a:tblGrid>
              <a:tr h="7394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Данный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baseline="0" dirty="0" smtClean="0">
                          <a:solidFill>
                            <a:srgbClr val="002060"/>
                          </a:solidFill>
                        </a:rPr>
                        <a:t>проект </a:t>
                      </a:r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был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тиражирован</a:t>
                      </a:r>
                      <a:endParaRPr lang="ru-RU" b="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для</a:t>
                      </a:r>
                      <a:r>
                        <a:rPr lang="ru-RU" dirty="0" smtClean="0"/>
                        <a:t> </a:t>
                      </a:r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воспитателей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всех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групп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нашего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ДОУ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7110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Разработан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четкий алгоритм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для педагогов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по подготовке к занятиям по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продуктивной деятельности</a:t>
                      </a:r>
                    </a:p>
                  </a:txBody>
                  <a:tcPr>
                    <a:solidFill>
                      <a:srgbClr val="C7CDD7"/>
                    </a:solidFill>
                  </a:tcPr>
                </a:tc>
              </a:tr>
              <a:tr h="877035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Задан стандарт расположения и хранения материалов по продуктивной 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деятельности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(шкаф воспитателей, шкаф для 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воспитанников-дежурных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0563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Преобразовано пространство (перестановка мебели), осуществлена стандартизация материалов для продуктивной деятельности (визуализация)</a:t>
                      </a:r>
                    </a:p>
                  </a:txBody>
                  <a:tcPr>
                    <a:solidFill>
                      <a:srgbClr val="AFF7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4849726" cy="584775"/>
          </a:xfrm>
        </p:spPr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  <p:sp>
        <p:nvSpPr>
          <p:cNvPr id="4" name="Google Shape;99;p10"/>
          <p:cNvSpPr/>
          <p:nvPr/>
        </p:nvSpPr>
        <p:spPr>
          <a:xfrm>
            <a:off x="323528" y="980728"/>
            <a:ext cx="8424936" cy="5355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 результате реализации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бережливого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latin typeface="Times New Roman"/>
                <a:ea typeface="Times New Roman"/>
              </a:rPr>
              <a:t>Оптимизация процесса подготовки к занятиям по продуктивной деятельности в группе среднего дошкольного возраста</a:t>
            </a:r>
            <a:r>
              <a:rPr lang="ru-RU" dirty="0" smtClean="0"/>
              <a:t>»:</a:t>
            </a:r>
            <a:endParaRPr lang="ru-RU" dirty="0" smtClean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i="1" dirty="0" smtClean="0"/>
              <a:t>  </a:t>
            </a:r>
            <a:r>
              <a:rPr lang="ru-RU" i="1" dirty="0"/>
              <a:t>Демонстрационный материал </a:t>
            </a:r>
            <a:r>
              <a:rPr lang="ru-RU" i="1" dirty="0" smtClean="0"/>
              <a:t>и образцы расположены </a:t>
            </a:r>
            <a:r>
              <a:rPr lang="ru-RU" i="1" dirty="0"/>
              <a:t>по единой схеме наиболее рациональным способом, что снижает временные затраты на поиск и подготовку непосредственно перед </a:t>
            </a:r>
            <a:r>
              <a:rPr lang="ru-RU" i="1" dirty="0" smtClean="0"/>
              <a:t>занятиями, а так же исключает ненужные (избыточные) действия педагогов.</a:t>
            </a:r>
            <a:endParaRPr lang="ru-RU" sz="1800" i="1" dirty="0" smtClean="0"/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i="1" dirty="0" smtClean="0"/>
              <a:t>  Воспитанники </a:t>
            </a:r>
            <a:r>
              <a:rPr lang="ru-RU" i="1" dirty="0"/>
              <a:t>четко знают место расположения раздаточного материала, дежурные  осуществляют его раздачу благодаря </a:t>
            </a:r>
            <a:r>
              <a:rPr lang="ru-RU" i="1" dirty="0" smtClean="0"/>
              <a:t>цветовым маркерам и по фото ребенка, </a:t>
            </a:r>
            <a:r>
              <a:rPr lang="ru-RU" i="1" dirty="0"/>
              <a:t>что так же исключает ненужные (избыточные) действия </a:t>
            </a:r>
            <a:r>
              <a:rPr lang="ru-RU" i="1" dirty="0" smtClean="0"/>
              <a:t> воспитанников.</a:t>
            </a:r>
            <a:endParaRPr lang="ru-RU" sz="1800" i="1" dirty="0" smtClean="0"/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i="1" dirty="0" smtClean="0"/>
              <a:t>  </a:t>
            </a:r>
            <a:r>
              <a:rPr lang="ru-RU" sz="1800" i="1" dirty="0" smtClean="0">
                <a:latin typeface="+mn-lt"/>
                <a:cs typeface="Times New Roman" pitchFamily="18" charset="0"/>
              </a:rPr>
              <a:t>Исключены лишние передвижения педагогов и воспит</a:t>
            </a:r>
            <a:r>
              <a:rPr lang="ru-RU" sz="1800" i="1" dirty="0" smtClean="0">
                <a:latin typeface="+mn-lt"/>
              </a:rPr>
              <a:t>анников.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i="1" dirty="0" smtClean="0">
                <a:latin typeface="+mn-lt"/>
              </a:rPr>
              <a:t> Улучшилось качество работы с воспитанниками.</a:t>
            </a:r>
            <a:endParaRPr lang="ru-RU" sz="1800" i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225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587" y="188640"/>
            <a:ext cx="6827318" cy="646331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                Мониторинг стабильности достигнутых результатов </a:t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900113" y="1557338"/>
          <a:ext cx="7802562" cy="446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223" y="116632"/>
            <a:ext cx="3497047" cy="576064"/>
          </a:xfrm>
        </p:spPr>
        <p:txBody>
          <a:bodyPr/>
          <a:lstStyle/>
          <a:p>
            <a:r>
              <a:rPr lang="ru-RU" dirty="0" smtClean="0"/>
              <a:t>Паспорт </a:t>
            </a:r>
            <a:r>
              <a:rPr lang="ru-RU" dirty="0"/>
              <a:t>проекта </a:t>
            </a:r>
            <a:br>
              <a:rPr lang="ru-RU" dirty="0"/>
            </a:br>
            <a:r>
              <a:rPr lang="ru-RU" dirty="0"/>
              <a:t> </a:t>
            </a:r>
            <a:endParaRPr lang="ru-RU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F:\ЛИН-ПРОЕКТ 22-23\Лин ИЗО 2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525" y="-352425"/>
            <a:ext cx="10688638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5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492" y="188640"/>
            <a:ext cx="3467616" cy="584775"/>
          </a:xfrm>
        </p:spPr>
        <p:txBody>
          <a:bodyPr/>
          <a:lstStyle/>
          <a:p>
            <a:r>
              <a:rPr lang="ru-RU" dirty="0"/>
              <a:t>Команда проекта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042" y="5171296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805" y="3911164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089122" y="1355274"/>
            <a:ext cx="524533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Заказчики проекта – </a:t>
            </a:r>
          </a:p>
          <a:p>
            <a:pPr lvl="0">
              <a:lnSpc>
                <a:spcPct val="115000"/>
              </a:lnSpc>
            </a:pPr>
            <a:r>
              <a:rPr lang="ru-RU" sz="1400" b="1" dirty="0">
                <a:solidFill>
                  <a:srgbClr val="002060"/>
                </a:solidFill>
              </a:rPr>
              <a:t>в</a:t>
            </a:r>
            <a:r>
              <a:rPr lang="ru-RU" sz="1400" b="1" dirty="0" smtClean="0">
                <a:solidFill>
                  <a:srgbClr val="002060"/>
                </a:solidFill>
              </a:rPr>
              <a:t>оспитатели средних групп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46195" y="2564904"/>
            <a:ext cx="36004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  <a:ea typeface="Calibri"/>
                <a:cs typeface="Times New Roman"/>
              </a:rPr>
              <a:t>Григорян Юлия Викторовна</a:t>
            </a:r>
          </a:p>
          <a:p>
            <a:pPr lvl="0">
              <a:lnSpc>
                <a:spcPct val="115000"/>
              </a:lnSpc>
            </a:pPr>
            <a:r>
              <a:rPr lang="ru-RU" sz="1400" b="1" dirty="0">
                <a:solidFill>
                  <a:srgbClr val="002060"/>
                </a:solidFill>
                <a:ea typeface="Calibri"/>
                <a:cs typeface="Times New Roman"/>
              </a:rPr>
              <a:t>в</a:t>
            </a:r>
            <a:r>
              <a:rPr lang="ru-RU" sz="1400" b="1" dirty="0" smtClean="0">
                <a:solidFill>
                  <a:srgbClr val="002060"/>
                </a:solidFill>
                <a:ea typeface="Calibri"/>
                <a:cs typeface="Times New Roman"/>
              </a:rPr>
              <a:t>оспитатель 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59937" y="3849327"/>
            <a:ext cx="36004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  <a:ea typeface="Calibri"/>
                <a:cs typeface="Times New Roman"/>
              </a:rPr>
              <a:t>Ларина Виктория Андреевна</a:t>
            </a:r>
          </a:p>
          <a:p>
            <a:pPr lvl="0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  <a:ea typeface="Calibri"/>
                <a:cs typeface="Times New Roman"/>
              </a:rPr>
              <a:t>воспитатель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06002" y="3911164"/>
            <a:ext cx="36004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  <a:ea typeface="Calibri"/>
                <a:cs typeface="Times New Roman"/>
              </a:rPr>
              <a:t>Губарь</a:t>
            </a:r>
            <a:r>
              <a:rPr lang="ru-RU" sz="1400" b="1" dirty="0" smtClean="0">
                <a:solidFill>
                  <a:srgbClr val="002060"/>
                </a:solidFill>
                <a:ea typeface="Calibri"/>
                <a:cs typeface="Times New Roman"/>
              </a:rPr>
              <a:t> Анна Сергеевна</a:t>
            </a:r>
          </a:p>
          <a:p>
            <a:pPr lvl="0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  <a:ea typeface="Calibri"/>
                <a:cs typeface="Times New Roman"/>
              </a:rPr>
              <a:t>воспитатель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9" y="3789040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32" y="2564904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654" y="2560110"/>
            <a:ext cx="554038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0112" y="2597220"/>
            <a:ext cx="2644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srgbClr val="002060"/>
                </a:solidFill>
              </a:rPr>
              <a:t>Моор</a:t>
            </a:r>
            <a:r>
              <a:rPr lang="ru-RU" sz="1400" b="1" dirty="0" smtClean="0">
                <a:solidFill>
                  <a:srgbClr val="002060"/>
                </a:solidFill>
              </a:rPr>
              <a:t> Ольга Владимировна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воспитатель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49785" y="5170645"/>
            <a:ext cx="4572000" cy="8356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400" b="1" dirty="0">
                <a:solidFill>
                  <a:srgbClr val="002060"/>
                </a:solidFill>
              </a:rPr>
              <a:t>Руководитель </a:t>
            </a:r>
            <a:r>
              <a:rPr lang="ru-RU" sz="1400" b="1" dirty="0" smtClean="0">
                <a:solidFill>
                  <a:srgbClr val="002060"/>
                </a:solidFill>
              </a:rPr>
              <a:t>проекта </a:t>
            </a:r>
            <a:r>
              <a:rPr lang="ru-RU" sz="1400" b="1" dirty="0">
                <a:solidFill>
                  <a:srgbClr val="002060"/>
                </a:solidFill>
              </a:rPr>
              <a:t>– </a:t>
            </a:r>
          </a:p>
          <a:p>
            <a:pPr lvl="0">
              <a:lnSpc>
                <a:spcPct val="115000"/>
              </a:lnSpc>
            </a:pPr>
            <a:r>
              <a:rPr lang="ru-RU" sz="1400" b="1" dirty="0">
                <a:solidFill>
                  <a:srgbClr val="002060"/>
                </a:solidFill>
              </a:rPr>
              <a:t>старший воспитатель, </a:t>
            </a:r>
          </a:p>
          <a:p>
            <a:pPr lvl="0">
              <a:lnSpc>
                <a:spcPct val="115000"/>
              </a:lnSpc>
            </a:pPr>
            <a:r>
              <a:rPr lang="ru-RU" sz="1400" b="1" dirty="0">
                <a:solidFill>
                  <a:srgbClr val="002060"/>
                </a:solidFill>
                <a:ea typeface="Calibri"/>
                <a:cs typeface="Times New Roman"/>
              </a:rPr>
              <a:t>Хрущева Светлана Евгеньевна</a:t>
            </a:r>
          </a:p>
        </p:txBody>
      </p:sp>
    </p:spTree>
    <p:extLst>
      <p:ext uri="{BB962C8B-B14F-4D97-AF65-F5344CB8AC3E}">
        <p14:creationId xmlns:p14="http://schemas.microsoft.com/office/powerpoint/2010/main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079310" cy="954107"/>
          </a:xfrm>
        </p:spPr>
        <p:txBody>
          <a:bodyPr/>
          <a:lstStyle/>
          <a:p>
            <a:r>
              <a:rPr lang="ru-RU" dirty="0" smtClean="0"/>
              <a:t>Карта текущего состояния процесса</a:t>
            </a:r>
            <a:br>
              <a:rPr lang="ru-RU" dirty="0" smtClean="0"/>
            </a:b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916832"/>
            <a:ext cx="1046490" cy="861774"/>
          </a:xfrm>
          <a:prstGeom prst="rect">
            <a:avLst/>
          </a:prstGeom>
          <a:solidFill>
            <a:srgbClr val="E7F3F4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Открыть план ОД, ознакомление с темой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минуты)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0848" y="1704439"/>
            <a:ext cx="847087" cy="1323439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 методичке поиск конспекта занятия, ознакомление с ним 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(4 минуты)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99379" y="3282950"/>
            <a:ext cx="1345642" cy="1323439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Педагог размещает иллюстративный материал, готовит материалы для демонстрации, последовательности выполнения работы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(1 минута)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0818" y="3450621"/>
            <a:ext cx="1452813" cy="1046440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Дежурные раскладывают необходимый материал на столы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(7 - 10 минут)</a:t>
            </a: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33635" y="3404220"/>
            <a:ext cx="1430635" cy="1169551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Дежурные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дети) достают раздаточный материал  (в зависимости от занятия по ИЗО деятельности) 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(5 минут)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90805" y="1741237"/>
            <a:ext cx="845225" cy="1200329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Изготовление шаблонов и образца  </a:t>
            </a:r>
          </a:p>
          <a:p>
            <a:pPr lvl="0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– 45 минут)</a:t>
            </a:r>
          </a:p>
          <a:p>
            <a:pPr lvl="0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 bwMode="auto">
          <a:xfrm>
            <a:off x="1547664" y="2420889"/>
            <a:ext cx="288032" cy="150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Прямая со стрелкой 25"/>
          <p:cNvCxnSpPr/>
          <p:nvPr/>
        </p:nvCxnSpPr>
        <p:spPr bwMode="auto">
          <a:xfrm flipV="1">
            <a:off x="2863506" y="2426420"/>
            <a:ext cx="216024" cy="55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Прямая со стрелкой 26"/>
          <p:cNvCxnSpPr/>
          <p:nvPr/>
        </p:nvCxnSpPr>
        <p:spPr bwMode="auto">
          <a:xfrm>
            <a:off x="3390375" y="4019977"/>
            <a:ext cx="31752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Прямая со стрелкой 27"/>
          <p:cNvCxnSpPr/>
          <p:nvPr/>
        </p:nvCxnSpPr>
        <p:spPr bwMode="auto">
          <a:xfrm>
            <a:off x="7100315" y="4010824"/>
            <a:ext cx="28803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Прямая со стрелкой 60"/>
          <p:cNvCxnSpPr/>
          <p:nvPr/>
        </p:nvCxnSpPr>
        <p:spPr bwMode="auto">
          <a:xfrm flipV="1">
            <a:off x="6756412" y="2438658"/>
            <a:ext cx="311451" cy="27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Пятно 1 63"/>
          <p:cNvSpPr/>
          <p:nvPr/>
        </p:nvSpPr>
        <p:spPr bwMode="auto">
          <a:xfrm>
            <a:off x="2971518" y="4342245"/>
            <a:ext cx="500066" cy="557210"/>
          </a:xfrm>
          <a:prstGeom prst="irregularSeal1">
            <a:avLst/>
          </a:prstGeom>
          <a:solidFill>
            <a:srgbClr val="FF252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912136" y="4797152"/>
            <a:ext cx="21243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Необоснованные потери времени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ятно 1 68"/>
          <p:cNvSpPr/>
          <p:nvPr/>
        </p:nvSpPr>
        <p:spPr bwMode="auto">
          <a:xfrm>
            <a:off x="6588101" y="5116437"/>
            <a:ext cx="324036" cy="360040"/>
          </a:xfrm>
          <a:prstGeom prst="irregularSeal1">
            <a:avLst/>
          </a:prstGeom>
          <a:solidFill>
            <a:srgbClr val="FF252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844006" y="5029145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Отсутствие демонстрационного иллюстративного материала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ятно 1 82"/>
          <p:cNvSpPr/>
          <p:nvPr/>
        </p:nvSpPr>
        <p:spPr bwMode="auto">
          <a:xfrm>
            <a:off x="6622233" y="5476477"/>
            <a:ext cx="324036" cy="383577"/>
          </a:xfrm>
          <a:prstGeom prst="irregularSeal1">
            <a:avLst/>
          </a:prstGeom>
          <a:solidFill>
            <a:srgbClr val="FF252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844006" y="5368183"/>
            <a:ext cx="22322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Отсутствие систематизации при размещении и хранении раздаточного материала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ятно 1 85"/>
          <p:cNvSpPr/>
          <p:nvPr/>
        </p:nvSpPr>
        <p:spPr bwMode="auto">
          <a:xfrm>
            <a:off x="6602682" y="5900486"/>
            <a:ext cx="352296" cy="323968"/>
          </a:xfrm>
          <a:prstGeom prst="irregularSeal1">
            <a:avLst/>
          </a:prstGeom>
          <a:solidFill>
            <a:srgbClr val="FF252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627544" y="5976122"/>
            <a:ext cx="235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ятно 1 52"/>
          <p:cNvSpPr/>
          <p:nvPr/>
        </p:nvSpPr>
        <p:spPr bwMode="auto">
          <a:xfrm>
            <a:off x="3707904" y="4239942"/>
            <a:ext cx="500066" cy="557210"/>
          </a:xfrm>
          <a:prstGeom prst="irregularSeal1">
            <a:avLst/>
          </a:prstGeom>
          <a:solidFill>
            <a:srgbClr val="FF252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215181" y="1682470"/>
            <a:ext cx="1222428" cy="1323439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Поиск иллюстративного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материала, образца </a:t>
            </a: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других </a:t>
            </a: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группах, интернете, распечатка</a:t>
            </a:r>
            <a:endParaRPr 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(20 -25 минут)</a:t>
            </a:r>
          </a:p>
        </p:txBody>
      </p:sp>
      <p:sp>
        <p:nvSpPr>
          <p:cNvPr id="94" name="Пятно 1 93"/>
          <p:cNvSpPr/>
          <p:nvPr/>
        </p:nvSpPr>
        <p:spPr bwMode="auto">
          <a:xfrm>
            <a:off x="5187576" y="2465335"/>
            <a:ext cx="500066" cy="557210"/>
          </a:xfrm>
          <a:prstGeom prst="irregularSeal1">
            <a:avLst/>
          </a:prstGeom>
          <a:solidFill>
            <a:srgbClr val="FF252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505" y="908720"/>
            <a:ext cx="7116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Оптимизация процесса подготовки педагога к занятию </a:t>
            </a:r>
          </a:p>
          <a:p>
            <a:r>
              <a:rPr lang="ru-RU" sz="1600" dirty="0" smtClean="0"/>
              <a:t>по продуктивной деятельности в группе среднего дошкольного возраста</a:t>
            </a:r>
          </a:p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750120" y="5865888"/>
            <a:ext cx="2286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Затраты на расходные материалы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 bwMode="auto">
          <a:xfrm>
            <a:off x="5302623" y="4019977"/>
            <a:ext cx="30864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3" name="Пятно 1 92"/>
          <p:cNvSpPr/>
          <p:nvPr/>
        </p:nvSpPr>
        <p:spPr bwMode="auto">
          <a:xfrm>
            <a:off x="8643934" y="2606100"/>
            <a:ext cx="500066" cy="557210"/>
          </a:xfrm>
          <a:prstGeom prst="irregularSeal1">
            <a:avLst/>
          </a:prstGeom>
          <a:solidFill>
            <a:srgbClr val="FF252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7" name="Пятно 1 86"/>
          <p:cNvSpPr/>
          <p:nvPr/>
        </p:nvSpPr>
        <p:spPr bwMode="auto">
          <a:xfrm>
            <a:off x="2363440" y="4497061"/>
            <a:ext cx="500066" cy="557210"/>
          </a:xfrm>
          <a:prstGeom prst="irregularSeal1">
            <a:avLst/>
          </a:prstGeom>
          <a:solidFill>
            <a:srgbClr val="FF252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6" name="Пятно 1 65"/>
          <p:cNvSpPr/>
          <p:nvPr/>
        </p:nvSpPr>
        <p:spPr bwMode="auto">
          <a:xfrm>
            <a:off x="6511336" y="4679348"/>
            <a:ext cx="432938" cy="432048"/>
          </a:xfrm>
          <a:prstGeom prst="irregularSeal1">
            <a:avLst/>
          </a:prstGeom>
          <a:solidFill>
            <a:srgbClr val="FF252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8" name="Пятно 1 77"/>
          <p:cNvSpPr/>
          <p:nvPr/>
        </p:nvSpPr>
        <p:spPr bwMode="auto">
          <a:xfrm>
            <a:off x="8124315" y="2636179"/>
            <a:ext cx="500066" cy="557210"/>
          </a:xfrm>
          <a:prstGeom prst="irregularSeal1">
            <a:avLst/>
          </a:prstGeom>
          <a:solidFill>
            <a:srgbClr val="FF252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07504" y="5445224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Среднее количество воспитанников в группе – 20 -25 человек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-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ВПП (время протекания процесса) – 61 – 81 минута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–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ВПП (время протекания процесса) – 17 - 20 минут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ятно 1 72"/>
          <p:cNvSpPr/>
          <p:nvPr/>
        </p:nvSpPr>
        <p:spPr bwMode="auto">
          <a:xfrm>
            <a:off x="5270965" y="1786979"/>
            <a:ext cx="500066" cy="557210"/>
          </a:xfrm>
          <a:prstGeom prst="irregularSeal1">
            <a:avLst/>
          </a:prstGeom>
          <a:solidFill>
            <a:srgbClr val="FF252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440239" y="3501278"/>
            <a:ext cx="1368152" cy="738664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Приглашение детей на рабочие места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(2 минуты)</a:t>
            </a: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07504" y="21328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0" y="386104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113" name="TextBox 112"/>
          <p:cNvSpPr txBox="1"/>
          <p:nvPr/>
        </p:nvSpPr>
        <p:spPr>
          <a:xfrm>
            <a:off x="7473104" y="4437112"/>
            <a:ext cx="1151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Причины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3007" y="6237749"/>
            <a:ext cx="14542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Лишние передвижения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68116" y="1745233"/>
            <a:ext cx="930294" cy="1169551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Педагог подходит к шкафу в спальне, берет методичку </a:t>
            </a:r>
          </a:p>
          <a:p>
            <a:pPr lvl="0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(1 минута)</a:t>
            </a:r>
          </a:p>
        </p:txBody>
      </p:sp>
      <p:cxnSp>
        <p:nvCxnSpPr>
          <p:cNvPr id="45" name="Прямая со стрелкой 44"/>
          <p:cNvCxnSpPr/>
          <p:nvPr/>
        </p:nvCxnSpPr>
        <p:spPr bwMode="auto">
          <a:xfrm>
            <a:off x="5463257" y="2429185"/>
            <a:ext cx="25688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Пятно 1 45"/>
          <p:cNvSpPr/>
          <p:nvPr/>
        </p:nvSpPr>
        <p:spPr bwMode="auto">
          <a:xfrm>
            <a:off x="6622233" y="6237749"/>
            <a:ext cx="367182" cy="426405"/>
          </a:xfrm>
          <a:prstGeom prst="irregularSeal1">
            <a:avLst/>
          </a:prstGeom>
          <a:solidFill>
            <a:srgbClr val="FF252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5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71031" y="1627494"/>
            <a:ext cx="985381" cy="1477328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Педагог подходит к шкафу в группе, берет материал (альбом, цветную бумагу) </a:t>
            </a: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(2 минуты)</a:t>
            </a:r>
          </a:p>
        </p:txBody>
      </p:sp>
      <p:cxnSp>
        <p:nvCxnSpPr>
          <p:cNvPr id="58" name="Прямая со стрелкой 57"/>
          <p:cNvCxnSpPr/>
          <p:nvPr/>
        </p:nvCxnSpPr>
        <p:spPr bwMode="auto">
          <a:xfrm flipV="1">
            <a:off x="3997644" y="2435893"/>
            <a:ext cx="216024" cy="55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7100315" y="1706396"/>
            <a:ext cx="704009" cy="1200329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Идет к рабочему столу в спальне  </a:t>
            </a:r>
          </a:p>
          <a:p>
            <a:pPr lvl="0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минуты)</a:t>
            </a:r>
          </a:p>
          <a:p>
            <a:pPr lvl="0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324" y="2356440"/>
            <a:ext cx="36036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776" y="2778606"/>
            <a:ext cx="419752" cy="35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233" y="2754224"/>
            <a:ext cx="443547" cy="52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678" y="2754224"/>
            <a:ext cx="443547" cy="52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774" y="2754224"/>
            <a:ext cx="444500" cy="37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430216" y="3420521"/>
            <a:ext cx="1189456" cy="1200329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Педагог проводит инструктаж для дежурных (в зависимости от занятия)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(2 минуты)</a:t>
            </a: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2" name="Прямая со стрелкой 71"/>
          <p:cNvCxnSpPr/>
          <p:nvPr/>
        </p:nvCxnSpPr>
        <p:spPr bwMode="auto">
          <a:xfrm flipV="1">
            <a:off x="1691680" y="3996107"/>
            <a:ext cx="216024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991" y="4010824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564" y="4289947"/>
            <a:ext cx="401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272" y="4450748"/>
            <a:ext cx="401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4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28800"/>
            <a:ext cx="2305419" cy="351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548680"/>
            <a:ext cx="3899594" cy="584775"/>
          </a:xfrm>
        </p:spPr>
        <p:txBody>
          <a:bodyPr/>
          <a:lstStyle/>
          <a:p>
            <a:r>
              <a:rPr lang="ru-RU" dirty="0"/>
              <a:t>Пирамида проблем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841" y="5364807"/>
            <a:ext cx="158417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 bwMode="auto">
          <a:xfrm>
            <a:off x="573893" y="1628800"/>
            <a:ext cx="4971878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Федеральный уровень – не выявлены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14652" y="2291011"/>
            <a:ext cx="4931119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Региональный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уровень – не выявлены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23528" y="2858941"/>
            <a:ext cx="5472608" cy="380201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Уровень образовательной организации</a:t>
            </a:r>
          </a:p>
          <a:p>
            <a:pPr algn="l">
              <a:buFont typeface="Arial" charset="0"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Нет учета индивидуальных особенностей детей (эмоциональное состояние, темперамент) в процессе непосредственной подготовки к занятиям (дежурство).</a:t>
            </a:r>
          </a:p>
          <a:p>
            <a:pPr algn="l"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Временные потери при поиске материала (демонстрационного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иллюстративного,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образцов),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ишних передвижений в процессе поиска и подготовки материалов.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charset="0"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Отсутствие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системы при размещении и хранении раздаточного материала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Отсутствие условных обозначений (визуализации на полках и шкафах)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930" y="4547955"/>
            <a:ext cx="53022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128" y="4228355"/>
            <a:ext cx="5302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346" y="4177047"/>
            <a:ext cx="53022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58236"/>
            <a:ext cx="5302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353" y="4155156"/>
            <a:ext cx="401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2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551" y="214290"/>
            <a:ext cx="7070655" cy="954107"/>
          </a:xfrm>
        </p:spPr>
        <p:txBody>
          <a:bodyPr/>
          <a:lstStyle/>
          <a:p>
            <a:r>
              <a:rPr lang="ru-RU" dirty="0" smtClean="0"/>
              <a:t>Карта целевого состояния процесса</a:t>
            </a:r>
            <a:br>
              <a:rPr lang="ru-RU" dirty="0" smtClean="0"/>
            </a:b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325266" y="1968514"/>
            <a:ext cx="1638077" cy="1015663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Педагог подходит к шкафу в спальне и достает методичку, поиск конспекта занятия, ознакомление с ним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(4 минуты)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5977" y="1739424"/>
            <a:ext cx="1872208" cy="1323439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Достает  иллюстративный материал  и образец в папках – картотеках в шкафу в спальне, а также материалы (альбомные листы (приготовленные), цветную бумагу</a:t>
            </a:r>
            <a:endParaRPr lang="en-US" sz="1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минуты)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3202" y="3674257"/>
            <a:ext cx="1919672" cy="1200329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Дежурные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дети) достают раздаточный материал   (клеенки, гуашь, кисточки, баночки, пластилин и т.д.)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(2 минуты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 bwMode="auto">
          <a:xfrm>
            <a:off x="1979712" y="2476346"/>
            <a:ext cx="33712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Прямая со стрелкой 61"/>
          <p:cNvCxnSpPr/>
          <p:nvPr/>
        </p:nvCxnSpPr>
        <p:spPr bwMode="auto">
          <a:xfrm>
            <a:off x="4067944" y="2476346"/>
            <a:ext cx="21602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Прямая со стрелкой 62"/>
          <p:cNvCxnSpPr/>
          <p:nvPr/>
        </p:nvCxnSpPr>
        <p:spPr bwMode="auto">
          <a:xfrm>
            <a:off x="6300192" y="2492896"/>
            <a:ext cx="43204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1" name="Прямоугольник 90"/>
          <p:cNvSpPr/>
          <p:nvPr/>
        </p:nvSpPr>
        <p:spPr bwMode="auto">
          <a:xfrm>
            <a:off x="531267" y="1052736"/>
            <a:ext cx="8072494" cy="64807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Оптимизация процесса подготовки педагога к занятию </a:t>
            </a:r>
          </a:p>
          <a:p>
            <a:r>
              <a:rPr lang="ru-RU" dirty="0" smtClean="0"/>
              <a:t>по продуктивной деятельности в группе среднего дошкольного возраста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6814060" y="2077427"/>
            <a:ext cx="1261501" cy="720080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Изготовление шаблонов   </a:t>
            </a:r>
          </a:p>
          <a:p>
            <a:pPr lvl="0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(25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- 35 минут)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731" y="4578517"/>
            <a:ext cx="464516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19492" y="2348880"/>
            <a:ext cx="24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79512" y="4005064"/>
            <a:ext cx="36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37" name="Пятно 1 36"/>
          <p:cNvSpPr/>
          <p:nvPr/>
        </p:nvSpPr>
        <p:spPr bwMode="auto">
          <a:xfrm>
            <a:off x="7153220" y="2669278"/>
            <a:ext cx="500066" cy="557210"/>
          </a:xfrm>
          <a:prstGeom prst="irregularSeal1">
            <a:avLst/>
          </a:prstGeom>
          <a:solidFill>
            <a:srgbClr val="FF252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 bwMode="auto">
          <a:xfrm>
            <a:off x="6732240" y="4325696"/>
            <a:ext cx="36004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7177181" y="3824671"/>
            <a:ext cx="1224136" cy="892552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Приглашение детей на рабочие места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(1 минута)</a:t>
            </a: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39552" y="5085184"/>
            <a:ext cx="6318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Среднее количество воспитанников в группе – 20 -25 человек</a:t>
            </a:r>
          </a:p>
          <a:p>
            <a:pPr algn="l"/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-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ВПП (время протекания процесса) – 33 – 43 минут</a:t>
            </a:r>
          </a:p>
          <a:p>
            <a:pPr algn="l"/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-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ВПП (время протекания процесса) 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5 - 10 минут</a:t>
            </a:r>
            <a:endParaRPr lang="en-US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Экономия времени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–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 минут, 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–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минут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3568" y="6093296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4741" y="6062517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Причины:</a:t>
            </a:r>
          </a:p>
          <a:p>
            <a:pPr algn="l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Необоснованные потери времени (темперамент ребенка, эмоциональное состояние, большое количество детей в группе).</a:t>
            </a:r>
          </a:p>
          <a:p>
            <a:pPr algn="l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Затраты на расходные материалы.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9592" y="2086109"/>
            <a:ext cx="1046490" cy="861774"/>
          </a:xfrm>
          <a:prstGeom prst="rect">
            <a:avLst/>
          </a:prstGeom>
          <a:solidFill>
            <a:srgbClr val="E7F3F4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Открыть план ОД, ознакомление с темой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минуты)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4231" y="3692931"/>
            <a:ext cx="1189456" cy="1200329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Педагог проводит инструктаж для дежурных (в зависимости от занятия)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(2 минуты)</a:t>
            </a: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05" y="4274422"/>
            <a:ext cx="3540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748013" y="3689645"/>
            <a:ext cx="1925960" cy="1169551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Дежурные раскладывают необходимый материал на столы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 это время педагог размещает иллюстративный материал  и образец  на доске 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(5 минут)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993" y="4270947"/>
            <a:ext cx="45720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900" y="4597191"/>
            <a:ext cx="530225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2" y="6080660"/>
            <a:ext cx="354739" cy="43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2" y="6510778"/>
            <a:ext cx="400236" cy="33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65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281" y="214290"/>
            <a:ext cx="7621127" cy="954107"/>
          </a:xfrm>
        </p:spPr>
        <p:txBody>
          <a:bodyPr/>
          <a:lstStyle/>
          <a:p>
            <a:r>
              <a:rPr lang="ru-RU" dirty="0" smtClean="0"/>
              <a:t>Карта идеального состояния процесса</a:t>
            </a:r>
            <a:br>
              <a:rPr lang="ru-RU" dirty="0" smtClean="0"/>
            </a:b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44975" y="1916832"/>
            <a:ext cx="1584176" cy="1384995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Педагог подходит к шкафу в спальне и достает методичку, поиск конспекта занятия, ознакомление с ним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(4 минуты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5071" y="1824499"/>
            <a:ext cx="2110333" cy="1569660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Достает  иллюстративный материал  и образец в папках – картотеках в шкафу в спальне, а также материалы (альбомные листы (приготовленные), цветную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бумагу)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( 2  минуты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1212" y="3737356"/>
            <a:ext cx="1926457" cy="1200329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Дежурные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дети) достают раздаточный материал  (клеенки, гуашь, кисточки, баночки, пластилин и т.д.)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(1 минута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 bwMode="auto">
          <a:xfrm>
            <a:off x="2411760" y="2492896"/>
            <a:ext cx="43204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Прямая со стрелкой 61"/>
          <p:cNvCxnSpPr/>
          <p:nvPr/>
        </p:nvCxnSpPr>
        <p:spPr bwMode="auto">
          <a:xfrm>
            <a:off x="4499992" y="2492896"/>
            <a:ext cx="36004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611560" y="2229095"/>
            <a:ext cx="1728192" cy="646331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Открыть план ОД, ознакомление с темой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(2 минуты)</a:t>
            </a:r>
          </a:p>
        </p:txBody>
      </p:sp>
      <p:cxnSp>
        <p:nvCxnSpPr>
          <p:cNvPr id="58" name="Прямая со стрелкой 57"/>
          <p:cNvCxnSpPr/>
          <p:nvPr/>
        </p:nvCxnSpPr>
        <p:spPr bwMode="auto">
          <a:xfrm>
            <a:off x="1907704" y="4293095"/>
            <a:ext cx="43204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Прямая со стрелкой 62"/>
          <p:cNvCxnSpPr/>
          <p:nvPr/>
        </p:nvCxnSpPr>
        <p:spPr bwMode="auto">
          <a:xfrm>
            <a:off x="7020272" y="2535213"/>
            <a:ext cx="43204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1" name="Прямоугольник 90"/>
          <p:cNvSpPr/>
          <p:nvPr/>
        </p:nvSpPr>
        <p:spPr bwMode="auto">
          <a:xfrm>
            <a:off x="531267" y="1052736"/>
            <a:ext cx="8072494" cy="64807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Оптимизация процесса подготовки педагога к занятию </a:t>
            </a:r>
          </a:p>
          <a:p>
            <a:r>
              <a:rPr lang="ru-RU" dirty="0" smtClean="0"/>
              <a:t>по продуктивной деятельности в группе среднего дошкольного возраста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7470068" y="2132856"/>
            <a:ext cx="1512168" cy="720080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Изготовление шаблонов   </a:t>
            </a:r>
          </a:p>
          <a:p>
            <a:pPr lvl="0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минут)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9492" y="2348880"/>
            <a:ext cx="24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79512" y="4005064"/>
            <a:ext cx="36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4708276" y="3612350"/>
            <a:ext cx="2149724" cy="1384995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Дежурные раскладывают необходимый материал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столы.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это время педагог размещает иллюстративный материал  и образец  на доске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(2 минуты)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 bwMode="auto">
          <a:xfrm>
            <a:off x="6965404" y="4385428"/>
            <a:ext cx="43204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7500131" y="3877597"/>
            <a:ext cx="1224136" cy="1015663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Приглашение детей на рабочие места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минута)</a:t>
            </a: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3568" y="6093296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560" y="3568292"/>
            <a:ext cx="1296145" cy="1384995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Педагог проводит инструктаж для дежурных (в зависимости от занятия)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(1 минута)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209" y="4243065"/>
            <a:ext cx="53022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5908" y="5301208"/>
            <a:ext cx="75726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Среднее количество воспитанников в группе – 20 -25 человек</a:t>
            </a:r>
          </a:p>
          <a:p>
            <a:pPr algn="l"/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- ВПП (время протекания процесса) – 33 минуты</a:t>
            </a:r>
          </a:p>
          <a:p>
            <a:pPr algn="l"/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- ВПП (время протекания процесса) –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минут</a:t>
            </a:r>
          </a:p>
          <a:p>
            <a:pPr algn="l"/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Экономия времени : I – 28 минут, II –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минут</a:t>
            </a:r>
          </a:p>
        </p:txBody>
      </p:sp>
    </p:spTree>
    <p:extLst>
      <p:ext uri="{BB962C8B-B14F-4D97-AF65-F5344CB8AC3E}">
        <p14:creationId xmlns:p14="http://schemas.microsoft.com/office/powerpoint/2010/main" val="361065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4363695" cy="1077218"/>
          </a:xfrm>
        </p:spPr>
        <p:txBody>
          <a:bodyPr/>
          <a:lstStyle/>
          <a:p>
            <a:r>
              <a:rPr lang="ru-RU" dirty="0" smtClean="0"/>
              <a:t>План мероприятий по</a:t>
            </a:r>
            <a:br>
              <a:rPr lang="ru-RU" dirty="0" smtClean="0"/>
            </a:br>
            <a:r>
              <a:rPr lang="ru-RU" dirty="0" smtClean="0"/>
              <a:t> устранению проблем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223184"/>
              </p:ext>
            </p:extLst>
          </p:nvPr>
        </p:nvGraphicFramePr>
        <p:xfrm>
          <a:off x="179512" y="1916832"/>
          <a:ext cx="8568952" cy="37795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800144"/>
                <a:gridCol w="4768808"/>
              </a:tblGrid>
              <a:tr h="31072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Основные проблемы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Решение</a:t>
                      </a:r>
                    </a:p>
                  </a:txBody>
                  <a:tcPr/>
                </a:tc>
              </a:tr>
              <a:tr h="98866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 Необоснованные потери времени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(учет индивидуальных особенностей детей (эмоциональное состояние, темперамент, большое количество детей в группе).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§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работы с родителями «Возрастные особенности ребенка», «Индивидуальные особенности ребенка».</a:t>
                      </a:r>
                    </a:p>
                    <a:p>
                      <a:pPr marL="285750" indent="-285750" algn="just">
                        <a:buFont typeface="Wingdings" pitchFamily="2" charset="2"/>
                        <a:buChar char="§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занятий по подгруппам</a:t>
                      </a:r>
                    </a:p>
                    <a:p>
                      <a:pPr algn="just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146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 Временные потери при поиске демонстрационного иллюстративного материала, образцов.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2 папок: папка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иллюстрациями 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папка с образцами к каждому занятию.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Размещение необходимых материалов (иллюстрации, образцы, шаблоны) в одном месте (шкаф в спальне)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9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системы при размещении и хранении раздаточного материала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Улучшение размещения и хранения раздаточного материала для воспитанников путем визуализации. 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7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2686" y="260648"/>
            <a:ext cx="4268926" cy="1077218"/>
          </a:xfrm>
        </p:spPr>
        <p:txBody>
          <a:bodyPr/>
          <a:lstStyle/>
          <a:p>
            <a:r>
              <a:rPr lang="ru-RU" dirty="0" smtClean="0"/>
              <a:t>Инструменты поиска </a:t>
            </a:r>
            <a:br>
              <a:rPr lang="ru-RU" dirty="0" smtClean="0"/>
            </a:br>
            <a:r>
              <a:rPr lang="ru-RU" dirty="0" smtClean="0"/>
              <a:t>решения проблем: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2317" y="1700808"/>
            <a:ext cx="7803475" cy="461665"/>
          </a:xfrm>
        </p:spPr>
        <p:txBody>
          <a:bodyPr/>
          <a:lstStyle/>
          <a:p>
            <a:r>
              <a:rPr lang="ru-RU" dirty="0" smtClean="0"/>
              <a:t>Метод 5 «Почему?»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899592" y="2711415"/>
            <a:ext cx="1829544" cy="109383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Отсутствие демонстрационного иллюстративного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материала в каждой группе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707748" y="2708920"/>
            <a:ext cx="1512323" cy="10801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Недостаточное внимание педагогов к данному вопросу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940152" y="2654357"/>
            <a:ext cx="2424508" cy="109706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endParaRPr lang="ru-RU" sz="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Временные затраты на поиск в интернете и финансовые затраты при распечатке </a:t>
            </a:r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>
            <a:off x="3051350" y="3202890"/>
            <a:ext cx="432048" cy="90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Прямая со стрелкой 7"/>
          <p:cNvCxnSpPr/>
          <p:nvPr/>
        </p:nvCxnSpPr>
        <p:spPr bwMode="auto">
          <a:xfrm flipV="1">
            <a:off x="5364088" y="3212976"/>
            <a:ext cx="432048" cy="97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Прямоугольник 22"/>
          <p:cNvSpPr/>
          <p:nvPr/>
        </p:nvSpPr>
        <p:spPr>
          <a:xfrm>
            <a:off x="3013549" y="2504005"/>
            <a:ext cx="429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36096" y="2504005"/>
            <a:ext cx="360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ятно 1 26"/>
          <p:cNvSpPr/>
          <p:nvPr/>
        </p:nvSpPr>
        <p:spPr bwMode="auto">
          <a:xfrm>
            <a:off x="282251" y="2434030"/>
            <a:ext cx="500066" cy="557210"/>
          </a:xfrm>
          <a:prstGeom prst="irregularSeal1">
            <a:avLst/>
          </a:prstGeom>
          <a:solidFill>
            <a:srgbClr val="FF252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ятно 1 27"/>
          <p:cNvSpPr/>
          <p:nvPr/>
        </p:nvSpPr>
        <p:spPr bwMode="auto">
          <a:xfrm>
            <a:off x="282251" y="5085184"/>
            <a:ext cx="500066" cy="557210"/>
          </a:xfrm>
          <a:prstGeom prst="irregularSeal1">
            <a:avLst/>
          </a:prstGeom>
          <a:solidFill>
            <a:srgbClr val="FF252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971600" y="4591677"/>
            <a:ext cx="1080120" cy="166990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 размещении и хранении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раздаточного  материала</a:t>
            </a:r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2547294" y="4586148"/>
            <a:ext cx="1008112" cy="160322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endParaRPr 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Педагоги уделяют недостаточное внимание данному вопросу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4061084" y="4564843"/>
            <a:ext cx="1152128" cy="159789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Организация деятельности без желания внедрения новшеств  </a:t>
            </a:r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 bwMode="auto">
          <a:xfrm>
            <a:off x="2112988" y="5288870"/>
            <a:ext cx="432048" cy="90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Прямая со стрелкой 32"/>
          <p:cNvCxnSpPr/>
          <p:nvPr/>
        </p:nvCxnSpPr>
        <p:spPr bwMode="auto">
          <a:xfrm flipV="1">
            <a:off x="3606552" y="5307641"/>
            <a:ext cx="432048" cy="97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Прямоугольник 33"/>
          <p:cNvSpPr/>
          <p:nvPr/>
        </p:nvSpPr>
        <p:spPr>
          <a:xfrm>
            <a:off x="2127401" y="4453288"/>
            <a:ext cx="429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556101" y="4464131"/>
            <a:ext cx="429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 bwMode="auto">
          <a:xfrm flipV="1">
            <a:off x="7020272" y="5302756"/>
            <a:ext cx="432048" cy="97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Прямоугольник 37"/>
          <p:cNvSpPr/>
          <p:nvPr/>
        </p:nvSpPr>
        <p:spPr bwMode="auto">
          <a:xfrm>
            <a:off x="7472088" y="4564843"/>
            <a:ext cx="1276375" cy="159789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endParaRPr lang="ru-RU" sz="9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Отсутствие мотивации к совершенствованию педагогических компетенций</a:t>
            </a:r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5796136" y="4578880"/>
            <a:ext cx="1152128" cy="159789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Отсутствие знаний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возможности и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способах</a:t>
            </a:r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сокращения временных затрат</a:t>
            </a:r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 bwMode="auto">
          <a:xfrm flipV="1">
            <a:off x="5278671" y="5279100"/>
            <a:ext cx="432048" cy="97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Прямоугольник 41"/>
          <p:cNvSpPr/>
          <p:nvPr/>
        </p:nvSpPr>
        <p:spPr>
          <a:xfrm>
            <a:off x="5281103" y="4417133"/>
            <a:ext cx="429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020272" y="4417133"/>
            <a:ext cx="429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848745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12185</TotalTime>
  <Words>1471</Words>
  <Application>Microsoft Office PowerPoint</Application>
  <PresentationFormat>Экран (4:3)</PresentationFormat>
  <Paragraphs>261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«Оптимизация процесса подготовки педагога к занятиям по продуктивной деятельности в группе среднего дошкольного возраста»  </vt:lpstr>
      <vt:lpstr>Паспорт проекта   </vt:lpstr>
      <vt:lpstr>Команда проекта</vt:lpstr>
      <vt:lpstr>Карта текущего состояния процесса </vt:lpstr>
      <vt:lpstr>Пирамида проблем</vt:lpstr>
      <vt:lpstr>Карта целевого состояния процесса </vt:lpstr>
      <vt:lpstr>Карта идеального состояния процесса </vt:lpstr>
      <vt:lpstr>План мероприятий по  устранению проблем</vt:lpstr>
      <vt:lpstr>Инструменты поиска  решения проблем:</vt:lpstr>
      <vt:lpstr>  Диаграмма Спагетти  </vt:lpstr>
      <vt:lpstr>  Система 5С  истема</vt:lpstr>
      <vt:lpstr>Достигнутые результаты</vt:lpstr>
      <vt:lpstr>Презентация PowerPoint</vt:lpstr>
      <vt:lpstr>Презентация PowerPoint</vt:lpstr>
      <vt:lpstr>Результаты проекта Разработанные стандарты по внедренным улучшениям </vt:lpstr>
      <vt:lpstr>Достигнутые результаты</vt:lpstr>
      <vt:lpstr>                Мониторинг стабильности достигнутых результатов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Светлана</cp:lastModifiedBy>
  <cp:revision>764</cp:revision>
  <cp:lastPrinted>2019-02-18T01:46:55Z</cp:lastPrinted>
  <dcterms:created xsi:type="dcterms:W3CDTF">2007-01-29T08:57:19Z</dcterms:created>
  <dcterms:modified xsi:type="dcterms:W3CDTF">2023-06-04T13:51:23Z</dcterms:modified>
</cp:coreProperties>
</file>