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57" r:id="rId3"/>
    <p:sldId id="275" r:id="rId4"/>
    <p:sldId id="259" r:id="rId5"/>
    <p:sldId id="260" r:id="rId6"/>
    <p:sldId id="276" r:id="rId7"/>
    <p:sldId id="280" r:id="rId8"/>
    <p:sldId id="261" r:id="rId9"/>
    <p:sldId id="281" r:id="rId10"/>
    <p:sldId id="262" r:id="rId11"/>
    <p:sldId id="286" r:id="rId12"/>
    <p:sldId id="287" r:id="rId13"/>
    <p:sldId id="288" r:id="rId14"/>
    <p:sldId id="265" r:id="rId15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3F4"/>
    <a:srgbClr val="FF2525"/>
    <a:srgbClr val="FF0000"/>
    <a:srgbClr val="003366"/>
    <a:srgbClr val="C7CDD7"/>
    <a:srgbClr val="000066"/>
    <a:srgbClr val="327FBE"/>
    <a:srgbClr val="E5F6FB"/>
    <a:srgbClr val="AFF7FF"/>
    <a:srgbClr val="D1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9645" autoAdjust="0"/>
  </p:normalViewPr>
  <p:slideViewPr>
    <p:cSldViewPr>
      <p:cViewPr>
        <p:scale>
          <a:sx n="100" d="100"/>
          <a:sy n="100" d="100"/>
        </p:scale>
        <p:origin x="-1212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623096747823631E-2"/>
          <c:y val="2.917554477547676E-2"/>
          <c:w val="0.93830175696457008"/>
          <c:h val="0.73206872263426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299313793666279E-3"/>
                  <c:y val="-0.2629265632279589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10 мин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8F-44B4-93A1-B8DBFA28531E}"/>
                </c:ext>
              </c:extLst>
            </c:dLbl>
            <c:dLbl>
              <c:idx val="1"/>
              <c:layout>
                <c:manualLayout>
                  <c:x val="4.2320400613923559E-3"/>
                  <c:y val="8.9389767560991221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20</a:t>
                    </a:r>
                    <a:r>
                      <a:rPr lang="ru-RU" sz="1100" baseline="0" dirty="0" smtClean="0"/>
                      <a:t> </a:t>
                    </a:r>
                    <a:r>
                      <a:rPr lang="ru-RU" sz="1100" dirty="0" smtClean="0"/>
                      <a:t>минут</a:t>
                    </a:r>
                    <a:endParaRPr lang="ru-RU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8F-44B4-93A1-B8DBFA28531E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3">
                          <a:alpha val="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Текущий показатель</c:v>
                </c:pt>
                <c:pt idx="1">
                  <c:v>Целевой показатель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75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8F-44B4-93A1-B8DBFA2853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773986703809314E-3"/>
                  <c:y val="0.162643273355958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100" dirty="0" smtClean="0"/>
                      <a:t>51-75 мин</a:t>
                    </a:r>
                    <a:endParaRPr lang="ru-RU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88F-44B4-93A1-B8DBFA28531E}"/>
                </c:ext>
              </c:extLst>
            </c:dLbl>
            <c:dLbl>
              <c:idx val="1"/>
              <c:layout>
                <c:manualLayout>
                  <c:x val="6.5321960111427947E-3"/>
                  <c:y val="-3.9258721154886475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5</a:t>
                    </a:r>
                    <a:r>
                      <a:rPr lang="ru-RU" sz="1100" dirty="0" smtClean="0"/>
                      <a:t> минут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3">
                          <a:alpha val="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Текущий показатель</c:v>
                </c:pt>
                <c:pt idx="1">
                  <c:v>Целевой показатель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25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8F-44B4-93A1-B8DBFA2853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563904"/>
        <c:axId val="29565696"/>
        <c:axId val="0"/>
      </c:bar3DChart>
      <c:catAx>
        <c:axId val="295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29565696"/>
        <c:crosses val="autoZero"/>
        <c:auto val="1"/>
        <c:lblAlgn val="ctr"/>
        <c:lblOffset val="100"/>
        <c:noMultiLvlLbl val="0"/>
      </c:catAx>
      <c:valAx>
        <c:axId val="29565696"/>
        <c:scaling>
          <c:orientation val="minMax"/>
        </c:scaling>
        <c:delete val="1"/>
        <c:axPos val="l"/>
        <c:majorGridlines/>
        <c:numFmt formatCode="0" sourceLinked="1"/>
        <c:majorTickMark val="none"/>
        <c:minorTickMark val="none"/>
        <c:tickLblPos val="nextTo"/>
        <c:crossAx val="2956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352927" cy="3785652"/>
          </a:xfrm>
        </p:spPr>
        <p:txBody>
          <a:bodyPr/>
          <a:lstStyle/>
          <a:p>
            <a:pPr indent="457200">
              <a:spcAft>
                <a:spcPts val="0"/>
              </a:spcAft>
            </a:pPr>
            <a:r>
              <a:rPr lang="ru-RU" sz="4000" dirty="0" smtClean="0"/>
              <a:t>«</a:t>
            </a:r>
            <a:r>
              <a:rPr lang="ru-RU" sz="4000" b="1" i="1" dirty="0">
                <a:latin typeface="Times New Roman"/>
                <a:ea typeface="Times New Roman"/>
              </a:rPr>
              <a:t>Оптимизация процесса подготовки к занятиям по развитию </a:t>
            </a:r>
            <a:r>
              <a:rPr lang="ru-RU" sz="4000" b="1" i="1" dirty="0" smtClean="0">
                <a:latin typeface="Times New Roman"/>
                <a:ea typeface="Times New Roman"/>
              </a:rPr>
              <a:t>речи</a:t>
            </a:r>
            <a:r>
              <a:rPr lang="ru-RU" sz="4000" dirty="0" smtClean="0"/>
              <a:t>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7452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 smtClean="0"/>
              <a:t>Комитет образования и науки г. Новокузнецка</a:t>
            </a:r>
            <a:endParaRPr lang="ru-RU" sz="1200" dirty="0" smtClean="0"/>
          </a:p>
          <a:p>
            <a:r>
              <a:rPr lang="ru-RU" sz="1200" u="sng" dirty="0" smtClean="0"/>
              <a:t> Муниципальное автономное дошкольное образовательное учреждение «Детский сад № 210» </a:t>
            </a:r>
            <a:endParaRPr lang="ru-RU" sz="1200" dirty="0" smtClean="0"/>
          </a:p>
          <a:p>
            <a:r>
              <a:rPr lang="ru-RU" sz="1200" u="sng" dirty="0" smtClean="0"/>
              <a:t>(654002, Россия, Кемеровская область, г. Новокузнецк, улица  </a:t>
            </a:r>
            <a:r>
              <a:rPr lang="ru-RU" sz="1200" u="sng" dirty="0" err="1" smtClean="0"/>
              <a:t>Колыванская</a:t>
            </a:r>
            <a:r>
              <a:rPr lang="ru-RU" sz="1200" u="sng" dirty="0" smtClean="0"/>
              <a:t>, д. 19</a:t>
            </a:r>
          </a:p>
          <a:p>
            <a:r>
              <a:rPr lang="ru-RU" sz="1200" u="sng" dirty="0" smtClean="0"/>
              <a:t> тел. 8-(3843)-31-08-35,  </a:t>
            </a:r>
            <a:r>
              <a:rPr lang="ru-RU" sz="1200" u="sng" dirty="0" err="1" smtClean="0"/>
              <a:t>эл.почта</a:t>
            </a:r>
            <a:r>
              <a:rPr lang="ru-RU" sz="1200" u="sng" dirty="0" smtClean="0"/>
              <a:t>: </a:t>
            </a:r>
            <a:r>
              <a:rPr lang="en-US" sz="1200" u="sng" dirty="0" smtClean="0"/>
              <a:t>kindergarten210@yandex</a:t>
            </a:r>
            <a:r>
              <a:rPr lang="ru-RU" sz="1200" u="sng" dirty="0" smtClean="0"/>
              <a:t>.</a:t>
            </a:r>
            <a:r>
              <a:rPr lang="ru-RU" sz="1200" u="sng" dirty="0" err="1" smtClean="0"/>
              <a:t>ru</a:t>
            </a:r>
            <a:r>
              <a:rPr lang="ru-RU" sz="1200" u="sng" dirty="0" smtClean="0"/>
              <a:t>.)</a:t>
            </a:r>
            <a:endParaRPr lang="ru-RU" sz="1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692055"/>
              </p:ext>
            </p:extLst>
          </p:nvPr>
        </p:nvGraphicFramePr>
        <p:xfrm>
          <a:off x="646659" y="1248092"/>
          <a:ext cx="7885781" cy="3025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на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одготовку к организации  занятия по развитию речи: поиск  педагогом необходимых материалов.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(мин.)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Сокращение времени у детей и педагогов при поиске и выборе раздаточного материала. (мин.)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51 - 75 мин.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10 мин.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20 мин.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5 мин.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Снижение затрат времени на поиск необходимых материалов для организации занятий по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развитию речи в среднем в 2-3 раза.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Разработана система хранения дидактического материала.</a:t>
                      </a:r>
                    </a:p>
                  </a:txBody>
                  <a:tcP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226011067"/>
              </p:ext>
            </p:extLst>
          </p:nvPr>
        </p:nvGraphicFramePr>
        <p:xfrm>
          <a:off x="1564559" y="4509120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76391" y="260648"/>
            <a:ext cx="5956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Результаты проекта</a:t>
            </a:r>
            <a:br>
              <a:rPr lang="ru-RU" dirty="0" smtClean="0"/>
            </a:br>
            <a:r>
              <a:rPr lang="ru-RU" i="1" dirty="0" smtClean="0"/>
              <a:t>В</a:t>
            </a:r>
            <a:r>
              <a:rPr lang="ru-RU" sz="2800" i="1" dirty="0" smtClean="0"/>
              <a:t>изуализация («было» - «стало»)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8" y="1363092"/>
            <a:ext cx="2952328" cy="2042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7" y="4025581"/>
            <a:ext cx="3079439" cy="23095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0"/>
          <a:stretch/>
        </p:blipFill>
        <p:spPr>
          <a:xfrm>
            <a:off x="5508120" y="1333376"/>
            <a:ext cx="2024518" cy="2242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9" b="10556"/>
          <a:stretch/>
        </p:blipFill>
        <p:spPr>
          <a:xfrm>
            <a:off x="3995936" y="4217290"/>
            <a:ext cx="2199394" cy="21057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2777" r="19826" b="15834"/>
          <a:stretch/>
        </p:blipFill>
        <p:spPr>
          <a:xfrm>
            <a:off x="6862540" y="4224200"/>
            <a:ext cx="1584176" cy="2106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129" y="6330224"/>
            <a:ext cx="796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Стало</a:t>
            </a:r>
            <a:r>
              <a:rPr lang="ru-RU" dirty="0" smtClean="0"/>
              <a:t>: </a:t>
            </a:r>
            <a:r>
              <a:rPr lang="ru-RU" sz="1600" dirty="0" smtClean="0"/>
              <a:t>дополнительная «именная» разметка мебели и </a:t>
            </a:r>
            <a:r>
              <a:rPr lang="ru-RU" sz="1600" dirty="0"/>
              <a:t>раздаточного </a:t>
            </a:r>
            <a:r>
              <a:rPr lang="ru-RU" sz="1600" dirty="0" smtClean="0"/>
              <a:t>материала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-47867" y="3581251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Было:</a:t>
            </a:r>
            <a:r>
              <a:rPr lang="ru-RU" dirty="0" smtClean="0"/>
              <a:t> </a:t>
            </a:r>
            <a:r>
              <a:rPr lang="ru-RU" sz="1600" dirty="0" smtClean="0"/>
              <a:t>разметка мебели </a:t>
            </a:r>
            <a:r>
              <a:rPr lang="ru-RU" sz="1600" dirty="0"/>
              <a:t>согласно </a:t>
            </a:r>
            <a:r>
              <a:rPr lang="ru-RU" sz="1600" dirty="0" smtClean="0"/>
              <a:t>СП 2.4.3648-20, немаркированный раздаточный материал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316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94024" y="260648"/>
            <a:ext cx="5920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Результаты проекта</a:t>
            </a:r>
            <a:br>
              <a:rPr lang="ru-RU" dirty="0" smtClean="0"/>
            </a:br>
            <a:r>
              <a:rPr lang="ru-RU" sz="2800" i="1" dirty="0"/>
              <a:t>В</a:t>
            </a:r>
            <a:r>
              <a:rPr lang="ru-RU" sz="2800" i="1" dirty="0" smtClean="0"/>
              <a:t>изуализация («было» - «стало»)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5729"/>
          <a:stretch/>
        </p:blipFill>
        <p:spPr>
          <a:xfrm>
            <a:off x="179512" y="2060848"/>
            <a:ext cx="3960440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t="2909" r="1354"/>
          <a:stretch/>
        </p:blipFill>
        <p:spPr>
          <a:xfrm>
            <a:off x="5361384" y="1287066"/>
            <a:ext cx="2736304" cy="2106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53" y="4247610"/>
            <a:ext cx="2901752" cy="2391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798" y="5289848"/>
            <a:ext cx="46716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Было</a:t>
            </a:r>
            <a:r>
              <a:rPr lang="ru-RU" dirty="0"/>
              <a:t>: </a:t>
            </a:r>
            <a:r>
              <a:rPr lang="ru-RU" sz="1400" dirty="0" smtClean="0"/>
              <a:t>отсутствие </a:t>
            </a:r>
            <a:r>
              <a:rPr lang="ru-RU" sz="1400" dirty="0"/>
              <a:t>единой </a:t>
            </a:r>
            <a:r>
              <a:rPr lang="ru-RU" sz="1400" dirty="0" smtClean="0"/>
              <a:t>картотеки,</a:t>
            </a:r>
          </a:p>
          <a:p>
            <a:r>
              <a:rPr lang="ru-RU" sz="1400" dirty="0" smtClean="0"/>
              <a:t> неупорядоченное, несистематизированное хранение</a:t>
            </a:r>
          </a:p>
          <a:p>
            <a:r>
              <a:rPr lang="ru-RU" sz="1400" dirty="0" smtClean="0"/>
              <a:t> демонстрационного материала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3447392"/>
            <a:ext cx="47900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Стало: </a:t>
            </a:r>
            <a:r>
              <a:rPr lang="ru-RU" sz="1400" dirty="0" smtClean="0"/>
              <a:t>создание </a:t>
            </a:r>
            <a:r>
              <a:rPr lang="ru-RU" sz="1400" dirty="0"/>
              <a:t>единой </a:t>
            </a:r>
            <a:r>
              <a:rPr lang="ru-RU" sz="1400" dirty="0" smtClean="0"/>
              <a:t>картотеки, упорядочение и систематизация хранения </a:t>
            </a:r>
            <a:r>
              <a:rPr lang="ru-RU" sz="1400" dirty="0"/>
              <a:t>демонстрационного </a:t>
            </a:r>
            <a:r>
              <a:rPr lang="ru-RU" sz="1400" dirty="0" smtClean="0"/>
              <a:t>материала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39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76392" y="260648"/>
            <a:ext cx="59562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Результаты проекта</a:t>
            </a:r>
            <a:br>
              <a:rPr lang="ru-RU" dirty="0" smtClean="0"/>
            </a:br>
            <a:r>
              <a:rPr lang="ru-RU" i="1" dirty="0"/>
              <a:t>В</a:t>
            </a:r>
            <a:r>
              <a:rPr lang="ru-RU" sz="2800" i="1" dirty="0" smtClean="0"/>
              <a:t>изуализация («было» - «стало»)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10" y="4295329"/>
            <a:ext cx="2395022" cy="2449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r="2500" b="15000"/>
          <a:stretch/>
        </p:blipFill>
        <p:spPr>
          <a:xfrm>
            <a:off x="539552" y="2132856"/>
            <a:ext cx="3600400" cy="2702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61" y="1460798"/>
            <a:ext cx="2880320" cy="21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5905" y="3644648"/>
            <a:ext cx="4056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Стало</a:t>
            </a:r>
            <a:r>
              <a:rPr lang="ru-RU" dirty="0" smtClean="0"/>
              <a:t>: </a:t>
            </a:r>
            <a:r>
              <a:rPr lang="ru-RU" sz="1400" dirty="0" smtClean="0"/>
              <a:t>систематизирована и упорядочена</a:t>
            </a:r>
          </a:p>
          <a:p>
            <a:r>
              <a:rPr lang="ru-RU" sz="1400" dirty="0" smtClean="0"/>
              <a:t> </a:t>
            </a:r>
            <a:r>
              <a:rPr lang="ru-RU" sz="1400" dirty="0" smtClean="0"/>
              <a:t>библиотека в группах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3688" y="4935450"/>
            <a:ext cx="4711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Было</a:t>
            </a:r>
            <a:r>
              <a:rPr lang="ru-RU" dirty="0" smtClean="0"/>
              <a:t>: </a:t>
            </a:r>
            <a:r>
              <a:rPr lang="ru-RU" sz="1400" dirty="0" smtClean="0"/>
              <a:t>неупорядоченное и несистематизированное </a:t>
            </a:r>
          </a:p>
          <a:p>
            <a:r>
              <a:rPr lang="ru-RU" sz="1400" dirty="0" smtClean="0"/>
              <a:t>хранение детской художественной литературы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100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4" name="Google Shape;99;p10"/>
          <p:cNvSpPr/>
          <p:nvPr/>
        </p:nvSpPr>
        <p:spPr>
          <a:xfrm>
            <a:off x="323528" y="980728"/>
            <a:ext cx="8424936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результате реализации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лин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-проекта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Оптимизация процесса подготовки к занятиям по развитию речи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 достигнуты следующие результаты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i="1" dirty="0" smtClean="0"/>
              <a:t>  </a:t>
            </a:r>
            <a:r>
              <a:rPr lang="ru-RU" i="1" dirty="0"/>
              <a:t>Демонстрационный материал расположен по единой схеме наиболее рациональным способом, что снижает временные затраты на поиск и подготовку непосредственно перед </a:t>
            </a:r>
            <a:r>
              <a:rPr lang="ru-RU" i="1" dirty="0" smtClean="0"/>
              <a:t>занятиями, а так же исключает ненужные (избыточные) действия педагогов.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i="1" dirty="0"/>
              <a:t> </a:t>
            </a:r>
            <a:r>
              <a:rPr lang="ru-RU" sz="1800" i="1" dirty="0" smtClean="0"/>
              <a:t>Созданы картотеки демонстрационного иллюстративного материала, детской художественной литературы.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sz="1800" i="1" dirty="0" smtClean="0"/>
              <a:t> Создана памятка для педагогов по организации библиотеки в группах.</a:t>
            </a:r>
            <a:endParaRPr lang="ru-RU" sz="1800" i="1" dirty="0" smtClean="0"/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i="1" dirty="0" smtClean="0"/>
              <a:t>  Воспитанники </a:t>
            </a:r>
            <a:r>
              <a:rPr lang="ru-RU" i="1" dirty="0"/>
              <a:t>четко знают место расположения раздаточного материала, дежурные  осуществляют его раздачу благодаря «именной» маркировке </a:t>
            </a:r>
            <a:r>
              <a:rPr lang="ru-RU" i="1" dirty="0" smtClean="0"/>
              <a:t>мебели </a:t>
            </a:r>
            <a:r>
              <a:rPr lang="ru-RU" i="1" dirty="0"/>
              <a:t>и самих </a:t>
            </a:r>
            <a:r>
              <a:rPr lang="ru-RU" i="1" dirty="0" smtClean="0"/>
              <a:t>материалов, </a:t>
            </a:r>
            <a:r>
              <a:rPr lang="ru-RU" i="1" dirty="0"/>
              <a:t>что так же исключает ненужные (избыточные) действия </a:t>
            </a:r>
            <a:r>
              <a:rPr lang="ru-RU" i="1" dirty="0" smtClean="0"/>
              <a:t> воспитанников.</a:t>
            </a:r>
            <a:endParaRPr lang="ru-RU" sz="1800" i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1800" i="1" dirty="0" smtClean="0"/>
              <a:t>  Частично снижены затраты на расходные материалы (бумага, краска, печать) за счет приобретения комплекта демонстрационного иллюстративного материала и использования рабочих </a:t>
            </a:r>
            <a:r>
              <a:rPr lang="ru-RU" i="1" dirty="0"/>
              <a:t>тетрадей </a:t>
            </a:r>
            <a:r>
              <a:rPr lang="ru-RU" i="1" dirty="0" smtClean="0"/>
              <a:t>авторских комплектов «Скоро в школу» и «По дороге в школу» для </a:t>
            </a:r>
            <a:r>
              <a:rPr lang="ru-RU" sz="1800" i="1" dirty="0" smtClean="0"/>
              <a:t>старшего дошкольного возраста. </a:t>
            </a:r>
            <a:endParaRPr lang="ru-RU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21922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223" y="116632"/>
            <a:ext cx="3497047" cy="576064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r>
              <a:rPr lang="ru-RU" dirty="0"/>
              <a:t> 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4" t="6109" r="1088"/>
          <a:stretch/>
        </p:blipFill>
        <p:spPr>
          <a:xfrm>
            <a:off x="372437" y="1140879"/>
            <a:ext cx="8203257" cy="53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2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07" y="398724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50" y="5486265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41828" y="1355275"/>
            <a:ext cx="524533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Руководитель проекта – старший воспитатель, </a:t>
            </a:r>
            <a:endParaRPr lang="ru-RU" sz="1400" b="1" dirty="0">
              <a:solidFill>
                <a:srgbClr val="002060"/>
              </a:solidFill>
            </a:endParaRP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Хрущева Светлана Евгеньевна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7050" y="2328657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Вишнякова Наталья Викторовна, 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7353" y="3669958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Кузнецова Ольга Анатольевна, учитель-логопед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06002" y="3911164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Калининская Марина Владимировна, учитель-логопед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64496" y="5447572"/>
            <a:ext cx="333712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Инюшина Елена Владимировна, учитель-логопед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4" y="493355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33377" y="4978028"/>
            <a:ext cx="316835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Шипунова Ксения Александровна, учитель-логопед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9" y="3652385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3" y="232865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77" y="2708920"/>
            <a:ext cx="55403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1201" y="2739738"/>
            <a:ext cx="2885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Попова Елена Владимировна,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воспитатель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079310" cy="954107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915882"/>
            <a:ext cx="1004066" cy="830997"/>
          </a:xfrm>
          <a:prstGeom prst="rect">
            <a:avLst/>
          </a:prstGeom>
          <a:solidFill>
            <a:srgbClr val="E7F3F4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Чтение конспекта занятия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(3-5 мин)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5422" y="1731216"/>
            <a:ext cx="1008000" cy="1015663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Подготовка необходимых материалов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(до 65 мин)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5160" y="1742098"/>
            <a:ext cx="1264246" cy="1384995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Подготовка всего необходимого непосредственно перед занятием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(до 15 мин)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104" y="4004078"/>
            <a:ext cx="1596829" cy="1569660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Поиск дополнительных материалов (раздаточный материал, тексты малых форм ДА и пр.)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(3 - 10 мин)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1173" y="3065359"/>
            <a:ext cx="2762681" cy="1015663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Воспитанники: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аздать индивидуальные материалы к занятию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(карандаши, листы бумаги, иллюстрации, схемы и пр.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(до 10 мин)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7463" y="3962191"/>
            <a:ext cx="1691675" cy="1754326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Поиск иллюстративного материала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своей группе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 других группах,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дома, распечатка иллюстраций (на работе / дома)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(20 - 40 мин)</a:t>
            </a: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>
            <a:off x="1432643" y="2500649"/>
            <a:ext cx="64294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5146985" y="2276872"/>
            <a:ext cx="513064" cy="2348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>
            <a:off x="3154155" y="2506333"/>
            <a:ext cx="64294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2961559" y="2775871"/>
            <a:ext cx="1525724" cy="12282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Прямая со стрелкой 27"/>
          <p:cNvCxnSpPr>
            <a:stCxn id="8" idx="2"/>
          </p:cNvCxnSpPr>
          <p:nvPr/>
        </p:nvCxnSpPr>
        <p:spPr bwMode="auto">
          <a:xfrm>
            <a:off x="2609422" y="2746879"/>
            <a:ext cx="102104" cy="11557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Прямая со стрелкой 60"/>
          <p:cNvCxnSpPr/>
          <p:nvPr/>
        </p:nvCxnSpPr>
        <p:spPr bwMode="auto">
          <a:xfrm flipH="1">
            <a:off x="1057917" y="2759639"/>
            <a:ext cx="1208481" cy="12578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Пятно 1 63"/>
          <p:cNvSpPr/>
          <p:nvPr/>
        </p:nvSpPr>
        <p:spPr bwMode="auto">
          <a:xfrm>
            <a:off x="5903296" y="4109972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34566" y="4257772"/>
            <a:ext cx="2198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Необоснованные потери времени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но 1 65"/>
          <p:cNvSpPr/>
          <p:nvPr/>
        </p:nvSpPr>
        <p:spPr bwMode="auto">
          <a:xfrm>
            <a:off x="5246405" y="2394313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8" name="Пятно 1 67"/>
          <p:cNvSpPr/>
          <p:nvPr/>
        </p:nvSpPr>
        <p:spPr bwMode="auto">
          <a:xfrm>
            <a:off x="1557983" y="2788448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9" name="Пятно 1 68"/>
          <p:cNvSpPr/>
          <p:nvPr/>
        </p:nvSpPr>
        <p:spPr bwMode="auto">
          <a:xfrm>
            <a:off x="5881600" y="4650789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16657" y="4673615"/>
            <a:ext cx="22831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Отсутствие демонстрационного иллюстративного материала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ятно 1 72"/>
          <p:cNvSpPr/>
          <p:nvPr/>
        </p:nvSpPr>
        <p:spPr bwMode="auto">
          <a:xfrm>
            <a:off x="2299185" y="2767565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ятно 1 82"/>
          <p:cNvSpPr/>
          <p:nvPr/>
        </p:nvSpPr>
        <p:spPr bwMode="auto">
          <a:xfrm>
            <a:off x="5903296" y="5205891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458436" y="5099775"/>
            <a:ext cx="2150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Отсутствие картотеки дидактического материала (художественной литературы, иллюстративного материала)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500550" y="5869216"/>
            <a:ext cx="21026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Отсутствие систематизации при размещении и хранении дидактических материалов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ятно 1 85"/>
          <p:cNvSpPr/>
          <p:nvPr/>
        </p:nvSpPr>
        <p:spPr bwMode="auto">
          <a:xfrm>
            <a:off x="1605356" y="3366904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ятно 1 86"/>
          <p:cNvSpPr/>
          <p:nvPr/>
        </p:nvSpPr>
        <p:spPr bwMode="auto">
          <a:xfrm>
            <a:off x="1057917" y="3345462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8" name="Пятно 1 87"/>
          <p:cNvSpPr/>
          <p:nvPr/>
        </p:nvSpPr>
        <p:spPr bwMode="auto">
          <a:xfrm>
            <a:off x="5933334" y="6281012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ятно 1 88"/>
          <p:cNvSpPr/>
          <p:nvPr/>
        </p:nvSpPr>
        <p:spPr bwMode="auto">
          <a:xfrm>
            <a:off x="3547064" y="3181719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7917" y="5976122"/>
            <a:ext cx="483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Общее время протекания процесса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51мин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85мин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ятно 1 52"/>
          <p:cNvSpPr/>
          <p:nvPr/>
        </p:nvSpPr>
        <p:spPr bwMode="auto">
          <a:xfrm>
            <a:off x="3113422" y="2861998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20288" y="1873118"/>
            <a:ext cx="2843566" cy="830997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разместить иллюстративный материал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выставку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книг,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расставить стулья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(5 мин)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8484" y="4054524"/>
            <a:ext cx="1149980" cy="1569660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лит-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своей группе, в других группах, дома. Чтение произведения.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(10 - 15 мин)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Прямая со стрелкой 76"/>
          <p:cNvCxnSpPr/>
          <p:nvPr/>
        </p:nvCxnSpPr>
        <p:spPr bwMode="auto">
          <a:xfrm>
            <a:off x="5119406" y="2652544"/>
            <a:ext cx="600882" cy="404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Пятно 1 92"/>
          <p:cNvSpPr/>
          <p:nvPr/>
        </p:nvSpPr>
        <p:spPr bwMode="auto">
          <a:xfrm>
            <a:off x="5246405" y="3017704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4" name="Пятно 1 93"/>
          <p:cNvSpPr/>
          <p:nvPr/>
        </p:nvSpPr>
        <p:spPr bwMode="auto">
          <a:xfrm>
            <a:off x="2691356" y="3444302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445" y="1052736"/>
            <a:ext cx="7966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Обобщенный вариант процесса подготовки педагога к занятию по развитию речи</a:t>
            </a:r>
          </a:p>
          <a:p>
            <a:r>
              <a:rPr lang="ru-RU" sz="1600" dirty="0" smtClean="0"/>
              <a:t>по состоянию на 24.12.2021г.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00" y="5726817"/>
            <a:ext cx="5302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04" y="3411940"/>
            <a:ext cx="5302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00" y="3277121"/>
            <a:ext cx="5302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8037" y="6469380"/>
            <a:ext cx="2201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Затраты на расходные материалы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305419" cy="351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17" y="5435288"/>
            <a:ext cx="792088" cy="5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916832"/>
            <a:ext cx="53285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Необоснованные потери времени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демонстрационного иллюстративного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картотеки дидактического материала (художественной литературы, иллюстративного материала)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систематизации при размещении и хранении дидактических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материалов</a:t>
            </a:r>
          </a:p>
          <a:p>
            <a:pPr algn="l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Затраты на расходные материалы (бумага, краска, печать)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6696" y="1273210"/>
            <a:ext cx="476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Уровень образовательной организации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551" y="214290"/>
            <a:ext cx="7070655" cy="954107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2216186"/>
            <a:ext cx="1638077" cy="1200329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Подготовка необходимых дидактических материалов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(до 15 минут)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176" y="2216186"/>
            <a:ext cx="1647724" cy="1384995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Организация «рабочего» пространства непосредственно перед занятием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(5 мин)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6201" y="4141277"/>
            <a:ext cx="2672756" cy="1369606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Поиск демонстрационного иллюстративного материала, художественной литературы, дополнительных материалов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(картотеки  -  папка с иллюстрациями / библиотека группы)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stCxn id="53" idx="3"/>
            <a:endCxn id="7" idx="1"/>
          </p:cNvCxnSpPr>
          <p:nvPr/>
        </p:nvCxnSpPr>
        <p:spPr bwMode="auto">
          <a:xfrm flipV="1">
            <a:off x="2339752" y="2816351"/>
            <a:ext cx="1008112" cy="129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Прямая со стрелкой 61"/>
          <p:cNvCxnSpPr/>
          <p:nvPr/>
        </p:nvCxnSpPr>
        <p:spPr bwMode="auto">
          <a:xfrm>
            <a:off x="4985941" y="2827672"/>
            <a:ext cx="1053377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2060811" y="6140436"/>
            <a:ext cx="436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Общее время протекания процесса – до 25 мин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5596" y="2229095"/>
            <a:ext cx="1884156" cy="1200329"/>
          </a:xfrm>
          <a:prstGeom prst="rect">
            <a:avLst/>
          </a:prstGeom>
          <a:solidFill>
            <a:srgbClr val="E7F3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Чтение конспекта занятия. Принятие решения по внесению изменений (дополнений, корректировке)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(5 мин)</a:t>
            </a:r>
          </a:p>
        </p:txBody>
      </p:sp>
      <p:cxnSp>
        <p:nvCxnSpPr>
          <p:cNvPr id="58" name="Прямая со стрелкой 57"/>
          <p:cNvCxnSpPr>
            <a:stCxn id="7" idx="2"/>
          </p:cNvCxnSpPr>
          <p:nvPr/>
        </p:nvCxnSpPr>
        <p:spPr bwMode="auto">
          <a:xfrm flipH="1">
            <a:off x="4166902" y="3416515"/>
            <a:ext cx="1" cy="7247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Прямая со стрелкой 62"/>
          <p:cNvCxnSpPr/>
          <p:nvPr/>
        </p:nvCxnSpPr>
        <p:spPr bwMode="auto">
          <a:xfrm>
            <a:off x="6979020" y="3601181"/>
            <a:ext cx="0" cy="516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Прямоугольник 90"/>
          <p:cNvSpPr/>
          <p:nvPr/>
        </p:nvSpPr>
        <p:spPr bwMode="auto">
          <a:xfrm>
            <a:off x="531267" y="1227945"/>
            <a:ext cx="8072494" cy="36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одготовка педагога к занятиям по развитию речи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5888210" y="4117880"/>
            <a:ext cx="1926703" cy="1416401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Подготовка демонстрации воспитателем и организация работы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дежурных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(раздача материалов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для индивидуальной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работы)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51" y="3429424"/>
            <a:ext cx="5302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0" y="5493107"/>
            <a:ext cx="5302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3658" y="5650676"/>
            <a:ext cx="2380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Необоснованные потери времени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46" y="3482827"/>
            <a:ext cx="5302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33" y="5548298"/>
            <a:ext cx="5302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9826" y="5705867"/>
            <a:ext cx="2373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Затраты на расходные материалы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72816"/>
            <a:ext cx="7547194" cy="584775"/>
          </a:xfrm>
        </p:spPr>
        <p:txBody>
          <a:bodyPr/>
          <a:lstStyle/>
          <a:p>
            <a:r>
              <a:rPr lang="ru-RU" dirty="0" smtClean="0"/>
              <a:t>Карта идеального состояния процесса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62286" y="3156968"/>
            <a:ext cx="1584176" cy="20032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Чтение конспекта занятия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решения по внесению изменений (дополнений, корректировке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(5 мин)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347864" y="3156967"/>
            <a:ext cx="1656184" cy="20245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Подготовка необходимых дидактических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материалов: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литературы, иллюстраций, дополнительных материалов</a:t>
            </a:r>
          </a:p>
          <a:p>
            <a:pPr lvl="0"/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(10 мин)</a:t>
            </a:r>
          </a:p>
          <a:p>
            <a:pPr lvl="0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012160" y="3163850"/>
            <a:ext cx="1656184" cy="20177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«рабочего» пространства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педагогом и воспитанниками непосредственно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занятием</a:t>
            </a:r>
          </a:p>
          <a:p>
            <a:pPr lvl="0"/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(5 мин)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4" idx="3"/>
            <a:endCxn id="5" idx="1"/>
          </p:cNvCxnSpPr>
          <p:nvPr/>
        </p:nvCxnSpPr>
        <p:spPr bwMode="auto">
          <a:xfrm>
            <a:off x="2446462" y="4158569"/>
            <a:ext cx="901402" cy="106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5004048" y="4163503"/>
            <a:ext cx="93610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46113" y="5976122"/>
            <a:ext cx="4198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Общее время протекания процесса – 20 мин.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2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76855"/>
              </p:ext>
            </p:extLst>
          </p:nvPr>
        </p:nvGraphicFramePr>
        <p:xfrm>
          <a:off x="467544" y="1412776"/>
          <a:ext cx="8280920" cy="52855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40460"/>
                <a:gridCol w="414046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Основные 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Решение</a:t>
                      </a:r>
                    </a:p>
                  </a:txBody>
                  <a:tcPr/>
                </a:tc>
              </a:tr>
              <a:tr h="4993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Необоснованные потери времени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8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Отсутствие демонстрационного иллюстративного материала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(найти в интернете и распечатать) необходимый иллюстративный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Отсутствие картотеки дидактического материала (художественной литературы, иллюстративного материала)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картотек: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иллюстративного материала, имеющейся художественной литературы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Отсутствие систематизации при размещении и хранении дидактического материала (в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художественной литературы для детей)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Систематизация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размещения дидактического материала, художественной литературы, раздаточного материала для воспитанников; прохождение курсов повышения квалификации в вопросах применения бережливых технологий в практике ДОУ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Затраты на расходные материалы (бумага, краска, печать)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Частичное использование в старшем дошкольном возрасте рабочих тетрадей авторских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комплектов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«По дороге в школу» и «Скоро в школу»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788" y="260648"/>
            <a:ext cx="6480720" cy="1077218"/>
          </a:xfrm>
        </p:spPr>
        <p:txBody>
          <a:bodyPr/>
          <a:lstStyle/>
          <a:p>
            <a:r>
              <a:rPr lang="ru-RU" dirty="0" smtClean="0"/>
              <a:t>Применение методов </a:t>
            </a:r>
            <a:br>
              <a:rPr lang="ru-RU" dirty="0" smtClean="0"/>
            </a:br>
            <a:r>
              <a:rPr lang="ru-RU" dirty="0" smtClean="0"/>
              <a:t>решения проблем: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317" y="1700808"/>
            <a:ext cx="7803475" cy="461665"/>
          </a:xfrm>
        </p:spPr>
        <p:txBody>
          <a:bodyPr/>
          <a:lstStyle/>
          <a:p>
            <a:r>
              <a:rPr lang="ru-RU" dirty="0" smtClean="0"/>
              <a:t>Метод 5 «Почему?»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99592" y="2711415"/>
            <a:ext cx="1829544" cy="10938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Отсутствие демонстрационного иллюстративного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материала в каждой группе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707748" y="2711415"/>
            <a:ext cx="1858799" cy="10991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наличия комплекта УМК на каждую группу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535116" y="2654357"/>
            <a:ext cx="1829544" cy="10970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ru-RU" sz="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Большие финансовые и временные затраты на авторские методические материалы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3051350" y="3202890"/>
            <a:ext cx="432048" cy="90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 flipV="1">
            <a:off x="5796136" y="3241005"/>
            <a:ext cx="432048" cy="97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Прямоугольник 22"/>
          <p:cNvSpPr/>
          <p:nvPr/>
        </p:nvSpPr>
        <p:spPr>
          <a:xfrm>
            <a:off x="3013549" y="2504005"/>
            <a:ext cx="429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82330" y="2504005"/>
            <a:ext cx="429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ятно 1 26"/>
          <p:cNvSpPr/>
          <p:nvPr/>
        </p:nvSpPr>
        <p:spPr bwMode="auto">
          <a:xfrm>
            <a:off x="282251" y="2434030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но 1 27"/>
          <p:cNvSpPr/>
          <p:nvPr/>
        </p:nvSpPr>
        <p:spPr bwMode="auto">
          <a:xfrm>
            <a:off x="282251" y="5085184"/>
            <a:ext cx="500066" cy="557210"/>
          </a:xfrm>
          <a:prstGeom prst="irregularSeal1">
            <a:avLst/>
          </a:prstGeom>
          <a:solidFill>
            <a:srgbClr val="FF252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971600" y="4591677"/>
            <a:ext cx="1080120" cy="16699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Отсутствие систематизации при размещении и хранении дидактических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материалов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547294" y="4586148"/>
            <a:ext cx="1008112" cy="16032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 уделяют недостаточное внимание данному вопросу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061084" y="4564843"/>
            <a:ext cx="1152128" cy="15978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без желания внедрения новшеств  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 bwMode="auto">
          <a:xfrm>
            <a:off x="2112988" y="5288870"/>
            <a:ext cx="432048" cy="90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Прямая со стрелкой 32"/>
          <p:cNvCxnSpPr/>
          <p:nvPr/>
        </p:nvCxnSpPr>
        <p:spPr bwMode="auto">
          <a:xfrm flipV="1">
            <a:off x="3606552" y="5307641"/>
            <a:ext cx="432048" cy="97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Прямоугольник 33"/>
          <p:cNvSpPr/>
          <p:nvPr/>
        </p:nvSpPr>
        <p:spPr>
          <a:xfrm>
            <a:off x="2127401" y="4453288"/>
            <a:ext cx="429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56101" y="4464131"/>
            <a:ext cx="429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 bwMode="auto">
          <a:xfrm flipV="1">
            <a:off x="7020272" y="5302756"/>
            <a:ext cx="432048" cy="97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Прямоугольник 37"/>
          <p:cNvSpPr/>
          <p:nvPr/>
        </p:nvSpPr>
        <p:spPr bwMode="auto">
          <a:xfrm>
            <a:off x="7472088" y="4564843"/>
            <a:ext cx="1276375" cy="15978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ru-RU" sz="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мотивации к совершенствованию педагогических компетенций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5796136" y="4578880"/>
            <a:ext cx="1152128" cy="15978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знаний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возможности и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способах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сокращения временных затрат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 bwMode="auto">
          <a:xfrm flipV="1">
            <a:off x="5278671" y="5279100"/>
            <a:ext cx="432048" cy="97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Прямоугольник 41"/>
          <p:cNvSpPr/>
          <p:nvPr/>
        </p:nvSpPr>
        <p:spPr>
          <a:xfrm>
            <a:off x="5281103" y="4417133"/>
            <a:ext cx="429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20272" y="4417133"/>
            <a:ext cx="429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4874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11128</TotalTime>
  <Words>1063</Words>
  <Application>Microsoft Office PowerPoint</Application>
  <PresentationFormat>Экран (4:3)</PresentationFormat>
  <Paragraphs>188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«Оптимизация процесса подготовки к занятиям по развитию речи»  </vt:lpstr>
      <vt:lpstr>Паспорт проекта   </vt:lpstr>
      <vt:lpstr>Команда проекта</vt:lpstr>
      <vt:lpstr>Карта текущего состояния процесса </vt:lpstr>
      <vt:lpstr>Пирамида проблем</vt:lpstr>
      <vt:lpstr>Карта целевого состояния процесса </vt:lpstr>
      <vt:lpstr>Карта идеального состояния процесса</vt:lpstr>
      <vt:lpstr>План мероприятий по  устранению проблем</vt:lpstr>
      <vt:lpstr>Применение методов  решения проблем:</vt:lpstr>
      <vt:lpstr>Достигнутые результаты</vt:lpstr>
      <vt:lpstr>Презентация PowerPoint</vt:lpstr>
      <vt:lpstr>Презентация PowerPoint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Пользователь</cp:lastModifiedBy>
  <cp:revision>658</cp:revision>
  <cp:lastPrinted>2019-02-18T01:46:55Z</cp:lastPrinted>
  <dcterms:created xsi:type="dcterms:W3CDTF">2007-01-29T08:57:19Z</dcterms:created>
  <dcterms:modified xsi:type="dcterms:W3CDTF">2022-05-29T05:18:18Z</dcterms:modified>
</cp:coreProperties>
</file>