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7" r:id="rId2"/>
    <p:sldId id="278" r:id="rId3"/>
    <p:sldId id="279" r:id="rId4"/>
    <p:sldId id="291" r:id="rId5"/>
    <p:sldId id="260" r:id="rId6"/>
    <p:sldId id="299" r:id="rId7"/>
    <p:sldId id="295" r:id="rId8"/>
    <p:sldId id="261" r:id="rId9"/>
    <p:sldId id="296" r:id="rId10"/>
    <p:sldId id="294" r:id="rId11"/>
    <p:sldId id="263" r:id="rId12"/>
    <p:sldId id="262" r:id="rId13"/>
    <p:sldId id="271" r:id="rId14"/>
    <p:sldId id="272" r:id="rId15"/>
    <p:sldId id="29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D2FF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10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49121517715024E-2"/>
          <c:y val="0.17499370800961406"/>
          <c:w val="0.93830175696457141"/>
          <c:h val="0.63111765359404592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5589632"/>
        <c:axId val="65591168"/>
      </c:barChart>
      <c:catAx>
        <c:axId val="6558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65591168"/>
        <c:crosses val="autoZero"/>
        <c:auto val="1"/>
        <c:lblAlgn val="ctr"/>
        <c:lblOffset val="100"/>
        <c:noMultiLvlLbl val="0"/>
      </c:catAx>
      <c:valAx>
        <c:axId val="6559116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6558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49121517715E-2"/>
          <c:y val="0.17499370800961406"/>
          <c:w val="0.93830175696457097"/>
          <c:h val="0.63111765359404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0.20559581171365043"/>
                  <c:y val="0.2137864793670911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 </a:t>
                    </a:r>
                    <a:r>
                      <a:rPr lang="ru-RU" dirty="0"/>
                      <a:t>минут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656969251574255"/>
                  <c:y val="-5.2753437665815139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400" dirty="0"/>
                      <a:t>в </a:t>
                    </a:r>
                    <a:r>
                      <a:rPr lang="ru-RU" sz="1400" dirty="0" smtClean="0"/>
                      <a:t>2 </a:t>
                    </a:r>
                    <a:r>
                      <a:rPr lang="ru-RU" sz="1400" dirty="0"/>
                      <a:t>раза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01DB-4AB5-88BF-39FA7DB32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50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7382272"/>
        <c:axId val="67392256"/>
      </c:barChart>
      <c:catAx>
        <c:axId val="6738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67392256"/>
        <c:crosses val="autoZero"/>
        <c:auto val="1"/>
        <c:lblAlgn val="ctr"/>
        <c:lblOffset val="100"/>
        <c:noMultiLvlLbl val="0"/>
      </c:catAx>
      <c:valAx>
        <c:axId val="6739225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67382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0.72429</cdr:x>
      <cdr:y>0.23419</cdr:y>
    </cdr:from>
    <cdr:to>
      <cdr:x>0.75419</cdr:x>
      <cdr:y>0.54266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4224504" y="530321"/>
          <a:ext cx="174396" cy="69852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0.83314</cdr:x>
      <cdr:y>0.5962</cdr:y>
    </cdr:from>
    <cdr:to>
      <cdr:x>0.98378</cdr:x>
      <cdr:y>0.73774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96180" y="1350065"/>
          <a:ext cx="849085" cy="320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25 минут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21296-D540-4457-9E53-C2D2EFE7CEE8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F0B07-E4DE-4986-AE7C-76D5EFAFB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7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/>
              <a:t>Название проекта</a:t>
            </a:r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Логотип ведомства</a:t>
            </a:r>
          </a:p>
        </p:txBody>
      </p:sp>
    </p:spTree>
    <p:extLst>
      <p:ext uri="{BB962C8B-B14F-4D97-AF65-F5344CB8AC3E}">
        <p14:creationId xmlns:p14="http://schemas.microsoft.com/office/powerpoint/2010/main" val="59633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4224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08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C052C25-5770-4EDA-8877-D3C33E36F0BA}"/>
              </a:ext>
            </a:extLst>
          </p:cNvPr>
          <p:cNvSpPr txBox="1">
            <a:spLocks/>
          </p:cNvSpPr>
          <p:nvPr/>
        </p:nvSpPr>
        <p:spPr>
          <a:xfrm>
            <a:off x="446049" y="2024742"/>
            <a:ext cx="8097876" cy="3115969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«Оптимизация процесса сбора детей раннего и младшего возраста на прогулку»</a:t>
            </a:r>
            <a:endParaRPr lang="ru-RU" sz="33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167" y="304800"/>
            <a:ext cx="765483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u="sng" dirty="0" smtClean="0">
                <a:solidFill>
                  <a:schemeClr val="accent2"/>
                </a:solidFill>
              </a:rPr>
              <a:t>Комитет образования и науки г. Новокузнецка</a:t>
            </a:r>
          </a:p>
          <a:p>
            <a:pPr algn="ctr"/>
            <a:r>
              <a:rPr lang="ru-RU" sz="1400" u="sng" dirty="0" smtClean="0">
                <a:solidFill>
                  <a:schemeClr val="accent2"/>
                </a:solidFill>
              </a:rPr>
              <a:t>Муниципальное автономное дошкольное образовательное  учреждение</a:t>
            </a:r>
          </a:p>
          <a:p>
            <a:pPr algn="ctr"/>
            <a:r>
              <a:rPr lang="ru-RU" sz="1400" u="sng" dirty="0" smtClean="0">
                <a:solidFill>
                  <a:schemeClr val="accent2"/>
                </a:solidFill>
              </a:rPr>
              <a:t>«Центр развития ребенка – детский сад № 210»</a:t>
            </a:r>
          </a:p>
          <a:p>
            <a:pPr algn="ctr"/>
            <a:r>
              <a:rPr lang="ru-RU" sz="1400" u="sng" dirty="0" smtClean="0">
                <a:solidFill>
                  <a:schemeClr val="accent2"/>
                </a:solidFill>
              </a:rPr>
              <a:t>(654002, Россия, Кемеровская область, г. Новокузнецк, ул. </a:t>
            </a:r>
            <a:r>
              <a:rPr lang="ru-RU" sz="1400" u="sng" dirty="0" err="1" smtClean="0">
                <a:solidFill>
                  <a:schemeClr val="accent2"/>
                </a:solidFill>
              </a:rPr>
              <a:t>Колыванская</a:t>
            </a:r>
            <a:r>
              <a:rPr lang="ru-RU" sz="1400" u="sng" dirty="0" smtClean="0">
                <a:solidFill>
                  <a:schemeClr val="accent2"/>
                </a:solidFill>
              </a:rPr>
              <a:t> , д.19</a:t>
            </a:r>
          </a:p>
          <a:p>
            <a:pPr algn="ctr"/>
            <a:r>
              <a:rPr lang="ru-RU" sz="1400" u="sng" dirty="0" smtClean="0">
                <a:solidFill>
                  <a:schemeClr val="accent2"/>
                </a:solidFill>
              </a:rPr>
              <a:t>тел. 8-(3843)-31-08-35, </a:t>
            </a:r>
            <a:r>
              <a:rPr lang="ru-RU" sz="1400" u="sng" dirty="0" err="1" smtClean="0">
                <a:solidFill>
                  <a:schemeClr val="accent2"/>
                </a:solidFill>
              </a:rPr>
              <a:t>эл.почта</a:t>
            </a:r>
            <a:r>
              <a:rPr lang="ru-RU" sz="1400" u="sng" dirty="0" smtClean="0">
                <a:solidFill>
                  <a:schemeClr val="accent2"/>
                </a:solidFill>
              </a:rPr>
              <a:t>: </a:t>
            </a:r>
            <a:r>
              <a:rPr lang="en-US" sz="1400" u="sng" dirty="0" smtClean="0">
                <a:solidFill>
                  <a:schemeClr val="accent2"/>
                </a:solidFill>
              </a:rPr>
              <a:t>kindergarten210@yandex.ru)</a:t>
            </a:r>
            <a:endParaRPr lang="ru-RU" sz="1400" u="sng" dirty="0" smtClean="0">
              <a:solidFill>
                <a:schemeClr val="accent2"/>
              </a:solidFill>
            </a:endParaRPr>
          </a:p>
          <a:p>
            <a:pPr algn="ctr"/>
            <a:endParaRPr lang="ru-RU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49" y="1981200"/>
            <a:ext cx="7572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93915" y="1867172"/>
            <a:ext cx="2331720" cy="954405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Временные потери при сборе детей на прогулку </a:t>
            </a: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>
            <a:off x="2690949" y="2534195"/>
            <a:ext cx="43107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Прямая со стрелкой 19"/>
          <p:cNvCxnSpPr/>
          <p:nvPr/>
        </p:nvCxnSpPr>
        <p:spPr bwMode="auto">
          <a:xfrm flipV="1">
            <a:off x="5303520" y="2560320"/>
            <a:ext cx="535577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Прямоугольник 39"/>
          <p:cNvSpPr/>
          <p:nvPr/>
        </p:nvSpPr>
        <p:spPr bwMode="auto">
          <a:xfrm>
            <a:off x="3169921" y="1894114"/>
            <a:ext cx="2042160" cy="940525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</a:rPr>
              <a:t>Долгий процесс одевания на прогулку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5946049" y="1330235"/>
            <a:ext cx="2845253" cy="180485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48103" y="1528354"/>
            <a:ext cx="2612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Большое количество детей. </a:t>
            </a:r>
          </a:p>
          <a:p>
            <a:pPr algn="ctr"/>
            <a:r>
              <a:rPr lang="ru-RU" dirty="0" smtClean="0"/>
              <a:t>Отсутствует визуализация в шкафах</a:t>
            </a:r>
            <a:endParaRPr lang="ru-RU" dirty="0"/>
          </a:p>
        </p:txBody>
      </p:sp>
      <p:cxnSp>
        <p:nvCxnSpPr>
          <p:cNvPr id="61" name="Прямая со стрелкой 60"/>
          <p:cNvCxnSpPr/>
          <p:nvPr/>
        </p:nvCxnSpPr>
        <p:spPr bwMode="auto">
          <a:xfrm flipH="1">
            <a:off x="7537269" y="3213463"/>
            <a:ext cx="1" cy="914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Прямоугольник 65"/>
          <p:cNvSpPr/>
          <p:nvPr/>
        </p:nvSpPr>
        <p:spPr bwMode="auto">
          <a:xfrm>
            <a:off x="6740434" y="4195625"/>
            <a:ext cx="2050868" cy="177410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</a:rPr>
              <a:t>Незнание родителями правил  размещения одежды в шкафах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 bwMode="auto">
          <a:xfrm flipH="1">
            <a:off x="6048103" y="5264331"/>
            <a:ext cx="62701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Прямая со стрелкой 88"/>
          <p:cNvCxnSpPr/>
          <p:nvPr/>
        </p:nvCxnSpPr>
        <p:spPr bwMode="auto">
          <a:xfrm flipH="1">
            <a:off x="3122024" y="5248217"/>
            <a:ext cx="77070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Прямоугольник 91"/>
          <p:cNvSpPr/>
          <p:nvPr/>
        </p:nvSpPr>
        <p:spPr bwMode="auto">
          <a:xfrm>
            <a:off x="757646" y="4297681"/>
            <a:ext cx="2181497" cy="144997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</a:rPr>
              <a:t>Отсутствует четкая система</a:t>
            </a:r>
            <a:r>
              <a:rPr lang="en-US" dirty="0" smtClean="0">
                <a:latin typeface="Arial" charset="0"/>
              </a:rPr>
              <a:t>/</a:t>
            </a:r>
            <a:r>
              <a:rPr lang="ru-RU" dirty="0" smtClean="0">
                <a:latin typeface="Arial" charset="0"/>
              </a:rPr>
              <a:t>алгоритм сбора детей на прогулку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57249" y="156754"/>
            <a:ext cx="7667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PT Medium"/>
              </a:rPr>
              <a:t>Применение методов решения проблем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Futura PT Medium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30136" y="1933303"/>
            <a:ext cx="378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602582" y="3331027"/>
            <a:ext cx="509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4049486" y="4336869"/>
            <a:ext cx="1920240" cy="13716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</a:rPr>
              <a:t>Отсутствует наглядный материал сбора на прогулку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100354" y="4585062"/>
            <a:ext cx="418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291840" y="4637316"/>
            <a:ext cx="587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449287" y="791511"/>
            <a:ext cx="3389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Метод 5 «Почему?»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44" y="1772635"/>
            <a:ext cx="797605" cy="92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57778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9914" y="260648"/>
            <a:ext cx="3845989" cy="52322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Диаграмма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Исикавы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096125" y="2690949"/>
            <a:ext cx="1914525" cy="1633401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Необходимость уменьшения временных затрат при одевании детей на прогулку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 flipH="1">
            <a:off x="428625" y="3743325"/>
            <a:ext cx="6667500" cy="190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Прямоугольник 12"/>
          <p:cNvSpPr/>
          <p:nvPr/>
        </p:nvSpPr>
        <p:spPr bwMode="auto">
          <a:xfrm>
            <a:off x="1009650" y="1724025"/>
            <a:ext cx="2076450" cy="6286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FF0000"/>
                </a:solidFill>
                <a:latin typeface="Arial" charset="0"/>
              </a:rPr>
              <a:t>Человек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4495800" y="1476103"/>
            <a:ext cx="1771650" cy="57177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Оборудование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09625" y="5067300"/>
            <a:ext cx="1524000" cy="542925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Материал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809875" y="4895850"/>
            <a:ext cx="1590675" cy="523875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Измерения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086350" y="5229225"/>
            <a:ext cx="1771650" cy="49230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Технология</a:t>
            </a:r>
          </a:p>
        </p:txBody>
      </p:sp>
      <p:cxnSp>
        <p:nvCxnSpPr>
          <p:cNvPr id="19" name="Прямая со стрелкой 18"/>
          <p:cNvCxnSpPr/>
          <p:nvPr/>
        </p:nvCxnSpPr>
        <p:spPr bwMode="auto">
          <a:xfrm>
            <a:off x="5248275" y="2143125"/>
            <a:ext cx="1019175" cy="15525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Прямая со стрелкой 21"/>
          <p:cNvCxnSpPr/>
          <p:nvPr/>
        </p:nvCxnSpPr>
        <p:spPr bwMode="auto">
          <a:xfrm>
            <a:off x="1905000" y="2409825"/>
            <a:ext cx="904875" cy="12668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Прямая со стрелкой 26"/>
          <p:cNvCxnSpPr/>
          <p:nvPr/>
        </p:nvCxnSpPr>
        <p:spPr bwMode="auto">
          <a:xfrm flipV="1">
            <a:off x="4438650" y="3486150"/>
            <a:ext cx="1647825" cy="95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23B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Прямая со стрелкой 29"/>
          <p:cNvCxnSpPr/>
          <p:nvPr/>
        </p:nvCxnSpPr>
        <p:spPr bwMode="auto">
          <a:xfrm flipV="1">
            <a:off x="695325" y="3590925"/>
            <a:ext cx="1924050" cy="95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23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57200" y="3086100"/>
            <a:ext cx="187642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dirty="0" smtClean="0"/>
              <a:t>Низкая ориентировка в шкафах</a:t>
            </a:r>
            <a:endParaRPr lang="ru-RU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4295775" y="3133725"/>
            <a:ext cx="1590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Нет визуализации</a:t>
            </a:r>
            <a:endParaRPr lang="ru-RU" sz="1200" dirty="0"/>
          </a:p>
        </p:txBody>
      </p:sp>
      <p:cxnSp>
        <p:nvCxnSpPr>
          <p:cNvPr id="38" name="Прямая со стрелкой 37"/>
          <p:cNvCxnSpPr/>
          <p:nvPr/>
        </p:nvCxnSpPr>
        <p:spPr bwMode="auto">
          <a:xfrm flipV="1">
            <a:off x="1771650" y="3848100"/>
            <a:ext cx="723900" cy="11620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Прямая со стрелкой 40"/>
          <p:cNvCxnSpPr/>
          <p:nvPr/>
        </p:nvCxnSpPr>
        <p:spPr bwMode="auto">
          <a:xfrm flipV="1">
            <a:off x="514350" y="4572000"/>
            <a:ext cx="1457325" cy="95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23B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Прямая со стрелкой 46"/>
          <p:cNvCxnSpPr/>
          <p:nvPr/>
        </p:nvCxnSpPr>
        <p:spPr bwMode="auto">
          <a:xfrm flipV="1">
            <a:off x="3686175" y="3800474"/>
            <a:ext cx="609600" cy="10477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Прямая со стрелкой 50"/>
          <p:cNvCxnSpPr/>
          <p:nvPr/>
        </p:nvCxnSpPr>
        <p:spPr bwMode="auto">
          <a:xfrm flipV="1">
            <a:off x="5757862" y="3829051"/>
            <a:ext cx="585788" cy="13287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Прямая со стрелкой 55"/>
          <p:cNvCxnSpPr/>
          <p:nvPr/>
        </p:nvCxnSpPr>
        <p:spPr bwMode="auto">
          <a:xfrm>
            <a:off x="4324350" y="4686300"/>
            <a:ext cx="1562100" cy="95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23B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Прямая со стрелкой 62"/>
          <p:cNvCxnSpPr/>
          <p:nvPr/>
        </p:nvCxnSpPr>
        <p:spPr bwMode="auto">
          <a:xfrm flipV="1">
            <a:off x="2333625" y="4572000"/>
            <a:ext cx="1428750" cy="190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823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171450" y="4105275"/>
            <a:ext cx="2190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Долгий процесс одевания</a:t>
            </a:r>
            <a:endParaRPr lang="ru-RU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2219326" y="4305301"/>
            <a:ext cx="1895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Нет четкой системы</a:t>
            </a:r>
            <a:endParaRPr lang="ru-RU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3876675" y="4362451"/>
            <a:ext cx="2076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Нет алгоритма одевания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26770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923" y="169817"/>
            <a:ext cx="4671920" cy="523220"/>
          </a:xfrm>
        </p:spPr>
        <p:txBody>
          <a:bodyPr/>
          <a:lstStyle/>
          <a:p>
            <a:r>
              <a:rPr lang="ru-RU" sz="2800" b="1" dirty="0"/>
              <a:t>Достигнутые результаты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90920298"/>
              </p:ext>
            </p:extLst>
          </p:nvPr>
        </p:nvGraphicFramePr>
        <p:xfrm>
          <a:off x="1842951" y="3878680"/>
          <a:ext cx="7148751" cy="22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787158"/>
              </p:ext>
            </p:extLst>
          </p:nvPr>
        </p:nvGraphicFramePr>
        <p:xfrm>
          <a:off x="313509" y="1194436"/>
          <a:ext cx="8608422" cy="3736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88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3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834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60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результат, эффект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7766"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Одевание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детей на прогулку.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Уровень самостоятельности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US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  30-50 минут (в зависимости от сезона и возраста воспитанников: 1,5-3 года, с 3 до 4 лет),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Ребенок одевается с помощью взрослого, оказываемая помощь со стороны взрослого значительна  (надеть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штаны</a:t>
                      </a:r>
                      <a:r>
                        <a:rPr lang="en-US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кофту, застегнуть пуговицы, завязать шапку</a:t>
                      </a:r>
                      <a:r>
                        <a:rPr lang="en-US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шарф, застегнуть замок, обуть ребенка)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20 минут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 Ребенок одевается самостоятельно,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оказываемая помощь со стороны взрослого эпизодична (застегнуть пуговицы, завязать шапку</a:t>
                      </a:r>
                      <a:r>
                        <a:rPr lang="en-US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шарф, застегнуть замок на верхней одежде, обуви, помощь в обувании)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Одевание на прогулку - 20-25 минут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времени прогулки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15-20 минут.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одеваются самостоятельно, помощь взрослого эпизодична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шкафах соблюдается порядок (родители складывают  одежду согласно алгоритму). Шкафы имеют удобную маркировку,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благодаря этому, взрослые, участвующие в процессе одевания,  быстрее находят нужный шкафчик.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5825" y="609600"/>
            <a:ext cx="68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97668764"/>
              </p:ext>
            </p:extLst>
          </p:nvPr>
        </p:nvGraphicFramePr>
        <p:xfrm>
          <a:off x="1685109" y="4593535"/>
          <a:ext cx="5656218" cy="22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654176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133" y="251937"/>
            <a:ext cx="6818919" cy="461665"/>
          </a:xfrm>
        </p:spPr>
        <p:txBody>
          <a:bodyPr/>
          <a:lstStyle/>
          <a:p>
            <a:r>
              <a:rPr lang="ru-RU" sz="2400" b="1" dirty="0" smtClean="0"/>
              <a:t>Реализация корректирующих мероприятий</a:t>
            </a:r>
            <a:endParaRPr lang="ru-RU" sz="2400" b="1" dirty="0"/>
          </a:p>
        </p:txBody>
      </p:sp>
      <p:pic>
        <p:nvPicPr>
          <p:cNvPr id="5" name="Рисунок 4" descr="1661232483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950" y="1371600"/>
            <a:ext cx="3238500" cy="2124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2625" y="762000"/>
            <a:ext cx="517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Алгоритмы одевания по сезонам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7" name="Рисунок 6" descr="16612325585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425" y="3781425"/>
            <a:ext cx="3219450" cy="2266949"/>
          </a:xfrm>
          <a:prstGeom prst="rect">
            <a:avLst/>
          </a:prstGeom>
        </p:spPr>
      </p:pic>
      <p:pic>
        <p:nvPicPr>
          <p:cNvPr id="8" name="Рисунок 7" descr="1661232584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6175" y="1104901"/>
            <a:ext cx="3448050" cy="2419350"/>
          </a:xfrm>
          <a:prstGeom prst="rect">
            <a:avLst/>
          </a:prstGeom>
        </p:spPr>
      </p:pic>
      <p:pic>
        <p:nvPicPr>
          <p:cNvPr id="9" name="Рисунок 8" descr="16624662452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8025" y="2000250"/>
            <a:ext cx="1905000" cy="3743326"/>
          </a:xfrm>
          <a:prstGeom prst="rect">
            <a:avLst/>
          </a:prstGeom>
        </p:spPr>
      </p:pic>
      <p:pic>
        <p:nvPicPr>
          <p:cNvPr id="10" name="Рисунок 9" descr="20221102_1602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38575" y="3781425"/>
            <a:ext cx="30670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7085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989" y="1"/>
            <a:ext cx="6334747" cy="112692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Результаты проекта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Визуализация («было» – «стало») 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 descr="20221102_16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4308" y="2834640"/>
            <a:ext cx="2220685" cy="3709851"/>
          </a:xfrm>
          <a:prstGeom prst="rect">
            <a:avLst/>
          </a:prstGeom>
        </p:spPr>
      </p:pic>
      <p:pic>
        <p:nvPicPr>
          <p:cNvPr id="10" name="Рисунок 9" descr="20221102_161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131" y="2299064"/>
            <a:ext cx="1737359" cy="4336868"/>
          </a:xfrm>
          <a:prstGeom prst="rect">
            <a:avLst/>
          </a:prstGeom>
        </p:spPr>
      </p:pic>
      <p:pic>
        <p:nvPicPr>
          <p:cNvPr id="12" name="Рисунок 11" descr="20221102_1615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8398" y="2821577"/>
            <a:ext cx="1998345" cy="373597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95943" y="1058091"/>
            <a:ext cx="4219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Было: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беспорядочное расположение  вещей в шкафах, нет алгоритмов, шкафы подписаны мелким шрифтом.</a:t>
            </a:r>
          </a:p>
        </p:txBody>
      </p:sp>
      <p:pic>
        <p:nvPicPr>
          <p:cNvPr id="22" name="Рисунок 21" descr="20221102_1613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55370" y="2299063"/>
            <a:ext cx="2194561" cy="432380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467497" y="1123406"/>
            <a:ext cx="4506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Стало: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расположение в каждом шкафчике алгоритмов «Размещение вещей в шкафах» и «Одевания одежды по сезонам», аккуратно сложенные вещи, родителями приобретены кармашки на каждый шкафчик, с крупно написанными именами.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9945833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540" y="156754"/>
            <a:ext cx="6843219" cy="101890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Результаты проекта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Визуализация</a:t>
            </a:r>
            <a:r>
              <a:rPr lang="ru-RU" b="1" dirty="0" smtClean="0">
                <a:solidFill>
                  <a:schemeClr val="accent2"/>
                </a:solidFill>
              </a:rPr>
              <a:t> («было» – «стало») </a:t>
            </a:r>
            <a:endParaRPr lang="ru-RU" dirty="0"/>
          </a:p>
        </p:txBody>
      </p:sp>
      <p:pic>
        <p:nvPicPr>
          <p:cNvPr id="6" name="Рисунок 5" descr="IMG-e458aa623af6b7b8244ad254370b2339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7315" y="2939142"/>
            <a:ext cx="2129245" cy="37359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6755" y="1293224"/>
            <a:ext cx="4258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Было: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спускание детей подгруппами, отсутствие самостоятельности у детей, незнание четкой последовательности одевания.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76057" y="1254034"/>
            <a:ext cx="4545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Стало: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спускание детей всей группой с помощью большего количества персонала, дети одеваются , следуя алгоритму, проявляют самостоятельность в одевании, обувании и раздевании.</a:t>
            </a:r>
            <a:endParaRPr lang="ru-RU" sz="1600" dirty="0"/>
          </a:p>
        </p:txBody>
      </p:sp>
      <p:pic>
        <p:nvPicPr>
          <p:cNvPr id="9" name="Рисунок 8" descr="IMG_6542-20-11-22-10-08.JPG"/>
          <p:cNvPicPr>
            <a:picLocks noChangeAspect="1"/>
          </p:cNvPicPr>
          <p:nvPr/>
        </p:nvPicPr>
        <p:blipFill rotWithShape="1">
          <a:blip r:embed="rId3" cstate="print"/>
          <a:srcRect t="8741" b="13986"/>
          <a:stretch/>
        </p:blipFill>
        <p:spPr>
          <a:xfrm>
            <a:off x="156755" y="2370442"/>
            <a:ext cx="1987289" cy="2886891"/>
          </a:xfrm>
          <a:prstGeom prst="rect">
            <a:avLst/>
          </a:prstGeom>
        </p:spPr>
      </p:pic>
      <p:pic>
        <p:nvPicPr>
          <p:cNvPr id="10" name="Рисунок 9" descr="IMG_6544-20-11-22-10-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7425" y="2704011"/>
            <a:ext cx="2197009" cy="3735978"/>
          </a:xfrm>
          <a:prstGeom prst="rect">
            <a:avLst/>
          </a:prstGeom>
        </p:spPr>
      </p:pic>
      <p:pic>
        <p:nvPicPr>
          <p:cNvPr id="11" name="Рисунок 10" descr="IMG_6543-20-11-22-10-07.JPG"/>
          <p:cNvPicPr>
            <a:picLocks noChangeAspect="1"/>
          </p:cNvPicPr>
          <p:nvPr/>
        </p:nvPicPr>
        <p:blipFill rotWithShape="1">
          <a:blip r:embed="rId5" cstate="print"/>
          <a:srcRect b="17482"/>
          <a:stretch/>
        </p:blipFill>
        <p:spPr>
          <a:xfrm>
            <a:off x="6766560" y="2577473"/>
            <a:ext cx="2168434" cy="30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6442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3181" y="116632"/>
            <a:ext cx="184731" cy="1077218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0099" y="1095375"/>
            <a:ext cx="8105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59429" y="261257"/>
            <a:ext cx="5564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Futura PT Medium"/>
              </a:rPr>
              <a:t>Достигнутые результаты</a:t>
            </a:r>
            <a:endParaRPr lang="ru-RU" sz="3200" b="1" dirty="0">
              <a:solidFill>
                <a:schemeClr val="accent2"/>
              </a:solidFill>
              <a:latin typeface="Futura PT Medium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943" y="953588"/>
            <a:ext cx="87259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результате реализации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лин-проекта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Оптимизация процесса сбора детей раннего и младшего возраста на прогулку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i="1" dirty="0" smtClean="0"/>
              <a:t>  </a:t>
            </a:r>
            <a:r>
              <a:rPr lang="ru-RU" i="1" dirty="0" smtClean="0"/>
              <a:t>Разработана четкая система</a:t>
            </a:r>
            <a:r>
              <a:rPr lang="en-US" i="1" dirty="0" smtClean="0"/>
              <a:t>/</a:t>
            </a:r>
            <a:r>
              <a:rPr lang="ru-RU" i="1" dirty="0" smtClean="0"/>
              <a:t>алгоритмы сбора детей на прогулку, последовательность одевания детей по </a:t>
            </a:r>
            <a:r>
              <a:rPr lang="ru-RU" i="1" dirty="0"/>
              <a:t>сезонам, </a:t>
            </a:r>
            <a:r>
              <a:rPr lang="ru-RU" i="1" dirty="0" smtClean="0"/>
              <a:t>что снижает временные затраты, а так же исключает ненужные (избыточные) действия педагогов.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i="1" dirty="0" smtClean="0"/>
              <a:t> Создан демонстрационный иллюстративный материал (алгоритмы «Расположения вещей в шкафу» и «Одевание детей в соответствии с сезоном»), располагающийся в каждом шкафчике ребенка и в родительском уголке .</a:t>
            </a:r>
          </a:p>
          <a:p>
            <a:pPr algn="just">
              <a:buFont typeface="Wingdings" pitchFamily="2" charset="2"/>
              <a:buChar char="Ø"/>
            </a:pPr>
            <a:r>
              <a:rPr lang="ru-RU" i="1" dirty="0" smtClean="0"/>
              <a:t>  Разработаны консультации и памятки для родителей.</a:t>
            </a:r>
          </a:p>
          <a:p>
            <a:pPr algn="just">
              <a:buFont typeface="Wingdings" pitchFamily="2" charset="2"/>
              <a:buChar char="Ø"/>
            </a:pPr>
            <a:r>
              <a:rPr lang="ru-RU" i="1" dirty="0" smtClean="0"/>
              <a:t>  </a:t>
            </a:r>
            <a:r>
              <a:rPr lang="ru-RU" i="1" dirty="0"/>
              <a:t>Регулярное </a:t>
            </a:r>
            <a:r>
              <a:rPr lang="ru-RU" i="1" dirty="0" smtClean="0"/>
              <a:t>использование </a:t>
            </a:r>
            <a:r>
              <a:rPr lang="ru-RU" i="1" dirty="0"/>
              <a:t>«Художественного слова</a:t>
            </a:r>
            <a:r>
              <a:rPr lang="ru-RU" i="1" dirty="0" smtClean="0"/>
              <a:t>» педагогом </a:t>
            </a:r>
            <a:r>
              <a:rPr lang="ru-RU" i="1" dirty="0"/>
              <a:t>в процессе одевания и </a:t>
            </a:r>
            <a:r>
              <a:rPr lang="ru-RU" i="1" dirty="0" smtClean="0"/>
              <a:t>раздевания</a:t>
            </a:r>
            <a:r>
              <a:rPr lang="ru-RU" i="1" dirty="0" smtClean="0"/>
              <a:t> стимулирует </a:t>
            </a:r>
            <a:r>
              <a:rPr lang="ru-RU" i="1" dirty="0" smtClean="0"/>
              <a:t>и способствует освоению детьми новых </a:t>
            </a:r>
            <a:r>
              <a:rPr lang="ru-RU" i="1" dirty="0" smtClean="0"/>
              <a:t>умений и навыков.</a:t>
            </a:r>
            <a:endParaRPr lang="ru-RU" i="1" dirty="0" smtClean="0"/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i="1" dirty="0" smtClean="0"/>
              <a:t>  Привлечение большего количества обслуживающего персонала для помощи одевания детей на прогулку, что снижает временные затраты и увеличивается время для прогулки.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i="1" dirty="0" smtClean="0"/>
              <a:t>  </a:t>
            </a:r>
            <a:r>
              <a:rPr lang="ru-RU" i="1" dirty="0" smtClean="0"/>
              <a:t>Р</a:t>
            </a:r>
            <a:r>
              <a:rPr lang="ru-RU" i="1" dirty="0" smtClean="0"/>
              <a:t>одителями приобретены </a:t>
            </a:r>
            <a:r>
              <a:rPr lang="ru-RU" i="1" dirty="0"/>
              <a:t>кармашки </a:t>
            </a:r>
            <a:r>
              <a:rPr lang="ru-RU" i="1" dirty="0" smtClean="0"/>
              <a:t>на каждый </a:t>
            </a:r>
            <a:r>
              <a:rPr lang="ru-RU" i="1" dirty="0" smtClean="0"/>
              <a:t>шкафчик с крупной маркировкой, </a:t>
            </a:r>
            <a:r>
              <a:rPr lang="ru-RU" i="1" dirty="0" smtClean="0"/>
              <a:t>что позволяет исключить ненужные действия </a:t>
            </a:r>
            <a:r>
              <a:rPr lang="ru-RU" i="1" dirty="0" smtClean="0"/>
              <a:t>педагога в поиске </a:t>
            </a:r>
            <a:r>
              <a:rPr lang="ru-RU" i="1" dirty="0"/>
              <a:t>о</a:t>
            </a:r>
            <a:r>
              <a:rPr lang="ru-RU" i="1" dirty="0" smtClean="0"/>
              <a:t>пределенного шкафа.</a:t>
            </a: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276080225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593" y="161924"/>
            <a:ext cx="5250861" cy="1446550"/>
          </a:xfrm>
        </p:spPr>
        <p:txBody>
          <a:bodyPr/>
          <a:lstStyle/>
          <a:p>
            <a:r>
              <a:rPr lang="ru-RU" dirty="0"/>
              <a:t>Паспорт </a:t>
            </a:r>
            <a:r>
              <a:rPr lang="ru-RU" dirty="0" smtClean="0"/>
              <a:t>проекта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и младшего возраста на прогулку»</a:t>
            </a:r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Calibri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3205"/>
            <a:ext cx="8712968" cy="446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53\Downloads\ЛИН_ПРОЕКТ 2022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6324"/>
            <a:ext cx="9144000" cy="5781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02" y="989108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52" y="204664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94" y="30478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71668" y="1085889"/>
            <a:ext cx="575326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  <a:ea typeface="Calibri"/>
                <a:cs typeface="Times New Roman"/>
              </a:rPr>
              <a:t>Руководитель проекта 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–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</a:rPr>
              <a:t>старший воспитатель</a:t>
            </a:r>
            <a:endParaRPr lang="ru-RU" sz="1400" b="1" dirty="0">
              <a:solidFill>
                <a:srgbClr val="002060"/>
              </a:solidFill>
              <a:latin typeface="Arial" charset="0"/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Хрущёва Светлана Евгеньевна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28725" y="2023655"/>
            <a:ext cx="3057525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Григорян Юлия Викторовна – </a:t>
            </a: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2060"/>
                </a:solidFill>
                <a:latin typeface="Arial" charset="0"/>
              </a:rPr>
              <a:t>в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оспитатель  </a:t>
            </a:r>
          </a:p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1 младшей группы №3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28725" y="2925980"/>
            <a:ext cx="311926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err="1" smtClean="0">
                <a:solidFill>
                  <a:srgbClr val="002060"/>
                </a:solidFill>
                <a:latin typeface="Arial" charset="0"/>
              </a:rPr>
              <a:t>Лашкина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 Любовь Рашидовна 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– воспитатель </a:t>
            </a:r>
          </a:p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1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</a:rPr>
              <a:t>младшей группы 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№1</a:t>
            </a:r>
            <a:endParaRPr lang="ru-RU" sz="1400" b="1" dirty="0">
              <a:solidFill>
                <a:srgbClr val="002060"/>
              </a:solidFill>
              <a:latin typeface="Arial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83707" y="2079284"/>
            <a:ext cx="3276600" cy="106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Козлова Светлана Анатольевна 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– воспитатель </a:t>
            </a:r>
          </a:p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1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</a:rPr>
              <a:t>младшей группы 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№2</a:t>
            </a:r>
            <a:endParaRPr lang="ru-RU" sz="1400" b="1" dirty="0">
              <a:solidFill>
                <a:srgbClr val="002060"/>
              </a:solidFill>
              <a:latin typeface="Arial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48932" y="3015254"/>
            <a:ext cx="3347417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Орлова Маргарита Евгеньевна 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– воспитатель </a:t>
            </a:r>
          </a:p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1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</a:rPr>
              <a:t>младшей группы 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№4</a:t>
            </a:r>
            <a:endParaRPr lang="ru-RU" sz="1400" b="1" dirty="0">
              <a:solidFill>
                <a:srgbClr val="002060"/>
              </a:solidFill>
              <a:latin typeface="Arial" charset="0"/>
              <a:ea typeface="Calibri"/>
              <a:cs typeface="Times New Roman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69" y="519490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616105" y="5301208"/>
            <a:ext cx="562302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Медведева </a:t>
            </a:r>
            <a:r>
              <a:rPr lang="ru-RU" sz="1400" b="1" dirty="0" err="1" smtClean="0">
                <a:solidFill>
                  <a:srgbClr val="002060"/>
                </a:solidFill>
                <a:latin typeface="Arial" charset="0"/>
              </a:rPr>
              <a:t>Нургизе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charset="0"/>
              </a:rPr>
              <a:t>Закировна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–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заказчик проекта,</a:t>
            </a: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2060"/>
                </a:solidFill>
                <a:latin typeface="Arial" charset="0"/>
              </a:rPr>
              <a:t>з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аведующий МАДОУ «ЦРР – детский сад №210»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9" y="2030209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4" y="3047883"/>
            <a:ext cx="581281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4" y="4117678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52" y="4072588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228725" y="4098628"/>
            <a:ext cx="313372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err="1" smtClean="0">
                <a:solidFill>
                  <a:srgbClr val="002060"/>
                </a:solidFill>
                <a:latin typeface="Arial" charset="0"/>
              </a:rPr>
              <a:t>Фурс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 Юлия Алексеевна – </a:t>
            </a:r>
          </a:p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Arial" charset="0"/>
              </a:rPr>
              <a:t>в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оспитатель </a:t>
            </a:r>
          </a:p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2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</a:rPr>
              <a:t>младшей группы 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№2</a:t>
            </a:r>
            <a:endParaRPr lang="ru-RU" sz="1400" b="1" dirty="0">
              <a:solidFill>
                <a:srgbClr val="002060"/>
              </a:solidFill>
              <a:latin typeface="Arial" charset="0"/>
              <a:ea typeface="Calibri"/>
              <a:cs typeface="Times New Roman"/>
            </a:endParaRP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2060"/>
              </a:solidFill>
              <a:latin typeface="Arial" charset="0"/>
              <a:ea typeface="Calibri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17665" y="4052026"/>
            <a:ext cx="3409949" cy="106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Тимофеева Татьяна Геннадьевна 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– воспитатель </a:t>
            </a:r>
          </a:p>
          <a:p>
            <a:pPr lvl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2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</a:rPr>
              <a:t>младшей группы 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№1</a:t>
            </a:r>
            <a:endParaRPr lang="ru-RU" sz="1400" b="1" dirty="0">
              <a:solidFill>
                <a:srgbClr val="002060"/>
              </a:solidFill>
              <a:latin typeface="Arial" charset="0"/>
              <a:ea typeface="Calibri"/>
              <a:cs typeface="Times New Roman"/>
            </a:endParaRP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2060"/>
              </a:solidFill>
              <a:latin typeface="Arial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79310" cy="584775"/>
          </a:xfrm>
        </p:spPr>
        <p:txBody>
          <a:bodyPr/>
          <a:lstStyle/>
          <a:p>
            <a:r>
              <a:rPr lang="ru-RU" dirty="0"/>
              <a:t>Карта текущего состояния процесса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192789" y="1187631"/>
            <a:ext cx="4833258" cy="39188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Организационный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момент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ети сидят на стульчиках в группе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735976" y="1946365"/>
            <a:ext cx="2272937" cy="96665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Дети с помощью взрослого снимают групповую одежду и обувь и надевают уличную одежду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(</a:t>
            </a:r>
            <a:r>
              <a:rPr lang="ru-RU" sz="1200" b="1" dirty="0" smtClean="0">
                <a:solidFill>
                  <a:srgbClr val="0070C0"/>
                </a:solidFill>
                <a:latin typeface="Arial" charset="0"/>
              </a:rPr>
              <a:t>15 минут)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22069" y="1917245"/>
            <a:ext cx="2808514" cy="1152525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 три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ребенка идут в туалет с младшим воспитателем, воспитатель приносит уличную одежду детям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(</a:t>
            </a:r>
            <a:r>
              <a:rPr lang="ru-RU" sz="1200" b="1" dirty="0" smtClean="0">
                <a:solidFill>
                  <a:srgbClr val="0070C0"/>
                </a:solidFill>
                <a:latin typeface="Arial" charset="0"/>
              </a:rPr>
              <a:t>10 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минут)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871063" y="1948656"/>
            <a:ext cx="1837781" cy="92283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ru-RU" sz="1200" dirty="0" smtClean="0">
                <a:latin typeface="Arial" charset="0"/>
              </a:rPr>
              <a:t>Выходим в приемную, надеваем верхнюю одежду и головные уборы </a:t>
            </a:r>
            <a:r>
              <a:rPr lang="ru-RU" sz="1200" b="1" dirty="0" smtClean="0">
                <a:solidFill>
                  <a:srgbClr val="0070C0"/>
                </a:solidFill>
                <a:latin typeface="Arial" charset="0"/>
              </a:rPr>
              <a:t>(10 минут)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088674" y="3521255"/>
            <a:ext cx="2364377" cy="91916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ru-RU" sz="1200" dirty="0" smtClean="0">
                <a:latin typeface="Arial" charset="0"/>
              </a:rPr>
              <a:t>Дети берут обувь и подгруппами спускаются вниз по </a:t>
            </a:r>
            <a:r>
              <a:rPr lang="ru-RU" sz="1200" dirty="0" smtClean="0">
                <a:latin typeface="Arial" charset="0"/>
              </a:rPr>
              <a:t>лестнице с помощью взрослых </a:t>
            </a:r>
            <a:r>
              <a:rPr lang="ru-RU" sz="1200" b="1" dirty="0" smtClean="0">
                <a:solidFill>
                  <a:srgbClr val="0070C0"/>
                </a:solidFill>
                <a:latin typeface="Arial" charset="0"/>
              </a:rPr>
              <a:t>(10 минут)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888276" y="3497308"/>
            <a:ext cx="2141492" cy="78730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charset="0"/>
              </a:rPr>
              <a:t>Обуваются с помощью взрослого и выходят на улицу </a:t>
            </a:r>
            <a:r>
              <a:rPr lang="ru-RU" sz="1200" b="1" dirty="0" smtClean="0">
                <a:solidFill>
                  <a:srgbClr val="0070C0"/>
                </a:solidFill>
                <a:latin typeface="Arial" charset="0"/>
              </a:rPr>
              <a:t>(5 минут)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6753" y="4585063"/>
            <a:ext cx="7053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Среднее количество воспитанников в каждой группе – </a:t>
            </a:r>
            <a:r>
              <a:rPr lang="ru-RU" sz="1400" b="1" dirty="0" smtClean="0">
                <a:solidFill>
                  <a:srgbClr val="C00000"/>
                </a:solidFill>
              </a:rPr>
              <a:t>20 - 25 </a:t>
            </a:r>
            <a:r>
              <a:rPr lang="ru-RU" sz="1400" b="1" dirty="0" smtClean="0">
                <a:solidFill>
                  <a:srgbClr val="C00000"/>
                </a:solidFill>
              </a:rPr>
              <a:t>человек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ВПП (время протекания процесса) – </a:t>
            </a:r>
            <a:r>
              <a:rPr lang="ru-RU" sz="1400" b="1" dirty="0" smtClean="0">
                <a:solidFill>
                  <a:srgbClr val="C00000"/>
                </a:solidFill>
              </a:rPr>
              <a:t>45-50 минут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5" name="Пятно 1 24"/>
          <p:cNvSpPr/>
          <p:nvPr/>
        </p:nvSpPr>
        <p:spPr bwMode="auto">
          <a:xfrm>
            <a:off x="3644537" y="2860767"/>
            <a:ext cx="597353" cy="587828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6" name="Пятно 1 25"/>
          <p:cNvSpPr/>
          <p:nvPr/>
        </p:nvSpPr>
        <p:spPr bwMode="auto">
          <a:xfrm>
            <a:off x="4623981" y="2808514"/>
            <a:ext cx="548912" cy="688794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27" name="Пятно 1 26"/>
          <p:cNvSpPr/>
          <p:nvPr/>
        </p:nvSpPr>
        <p:spPr bwMode="auto">
          <a:xfrm>
            <a:off x="3881847" y="4122699"/>
            <a:ext cx="592181" cy="613956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28" name="Пятно 1 27"/>
          <p:cNvSpPr/>
          <p:nvPr/>
        </p:nvSpPr>
        <p:spPr bwMode="auto">
          <a:xfrm>
            <a:off x="836562" y="4025274"/>
            <a:ext cx="602526" cy="635453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</a:rPr>
              <a:t>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Пятно 1 28"/>
          <p:cNvSpPr/>
          <p:nvPr/>
        </p:nvSpPr>
        <p:spPr bwMode="auto">
          <a:xfrm>
            <a:off x="1230900" y="2805928"/>
            <a:ext cx="514349" cy="694918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9006" y="5133703"/>
            <a:ext cx="89349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lnSpc>
                <a:spcPct val="150000"/>
              </a:lnSpc>
            </a:pPr>
            <a:r>
              <a:rPr lang="ru-RU" sz="1200" b="1" dirty="0" smtClean="0">
                <a:solidFill>
                  <a:srgbClr val="002060"/>
                </a:solidFill>
              </a:rPr>
              <a:t>ПРИЧИНЫ:</a:t>
            </a:r>
          </a:p>
          <a:p>
            <a:pPr marL="228600" indent="-228600"/>
            <a:r>
              <a:rPr lang="ru-RU" sz="1200" dirty="0" smtClean="0"/>
              <a:t>1</a:t>
            </a:r>
            <a:r>
              <a:rPr lang="ru-RU" sz="1200" dirty="0" smtClean="0"/>
              <a:t>.  Необоснованные потери времени (темперамент ребенка, эмоциональное состояние, неудобная одежда).</a:t>
            </a:r>
          </a:p>
          <a:p>
            <a:pPr marL="228600" indent="-228600"/>
            <a:r>
              <a:rPr lang="ru-RU" sz="1200" dirty="0" smtClean="0"/>
              <a:t>2.  Не знания детьми алгоритма одевания. </a:t>
            </a:r>
          </a:p>
          <a:p>
            <a:pPr marL="228600" indent="-228600">
              <a:buAutoNum type="arabicPeriod" startAt="3"/>
            </a:pPr>
            <a:r>
              <a:rPr lang="ru-RU" sz="1200" dirty="0" smtClean="0"/>
              <a:t>Трата времени взрослого на поиски шкафчика. </a:t>
            </a:r>
          </a:p>
          <a:p>
            <a:pPr marL="228600" indent="-228600">
              <a:buAutoNum type="arabicPeriod" startAt="3"/>
            </a:pPr>
            <a:r>
              <a:rPr lang="ru-RU" sz="1200" dirty="0" smtClean="0"/>
              <a:t>Отсутствие порядка в шкафах у детей. </a:t>
            </a:r>
          </a:p>
          <a:p>
            <a:pPr marL="228600" indent="-228600"/>
            <a:r>
              <a:rPr lang="ru-RU" sz="1200" dirty="0" smtClean="0"/>
              <a:t>5.  Большое количество детей в группе.</a:t>
            </a:r>
          </a:p>
          <a:p>
            <a:pPr marL="228600" indent="-228600"/>
            <a:r>
              <a:rPr lang="ru-RU" sz="1200" dirty="0" smtClean="0"/>
              <a:t>6.  Отсутствие самостоятельности у детей.</a:t>
            </a:r>
          </a:p>
          <a:p>
            <a:pPr marL="228600" indent="-228600"/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31" name="Пятно 1 30"/>
          <p:cNvSpPr/>
          <p:nvPr/>
        </p:nvSpPr>
        <p:spPr bwMode="auto">
          <a:xfrm>
            <a:off x="1879147" y="2756264"/>
            <a:ext cx="602796" cy="666206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</a:rPr>
              <a:t>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Пятно 1 31"/>
          <p:cNvSpPr/>
          <p:nvPr/>
        </p:nvSpPr>
        <p:spPr bwMode="auto">
          <a:xfrm>
            <a:off x="522515" y="2762793"/>
            <a:ext cx="594223" cy="633549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33" name="Пятно 1 32"/>
          <p:cNvSpPr/>
          <p:nvPr/>
        </p:nvSpPr>
        <p:spPr bwMode="auto">
          <a:xfrm>
            <a:off x="5216707" y="2808514"/>
            <a:ext cx="544014" cy="589532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9" y="2871493"/>
            <a:ext cx="457199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310743" y="2926080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2" name="Пятно 1 51"/>
          <p:cNvSpPr/>
          <p:nvPr/>
        </p:nvSpPr>
        <p:spPr bwMode="auto">
          <a:xfrm>
            <a:off x="7357111" y="3154681"/>
            <a:ext cx="594223" cy="633549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53" name="Пятно 1 52"/>
          <p:cNvSpPr/>
          <p:nvPr/>
        </p:nvSpPr>
        <p:spPr bwMode="auto">
          <a:xfrm>
            <a:off x="6428694" y="2530928"/>
            <a:ext cx="597353" cy="587828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54" name="Пятно 1 53"/>
          <p:cNvSpPr/>
          <p:nvPr/>
        </p:nvSpPr>
        <p:spPr bwMode="auto">
          <a:xfrm>
            <a:off x="6838721" y="2809365"/>
            <a:ext cx="597353" cy="587829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Пятно 1 54"/>
          <p:cNvSpPr/>
          <p:nvPr/>
        </p:nvSpPr>
        <p:spPr bwMode="auto">
          <a:xfrm>
            <a:off x="7789953" y="2793971"/>
            <a:ext cx="594223" cy="633549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</a:rPr>
              <a:t>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Пятно 1 55"/>
          <p:cNvSpPr/>
          <p:nvPr/>
        </p:nvSpPr>
        <p:spPr bwMode="auto">
          <a:xfrm>
            <a:off x="8291036" y="2978637"/>
            <a:ext cx="594223" cy="633549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</a:rPr>
              <a:t>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Пятно 1 56"/>
          <p:cNvSpPr/>
          <p:nvPr/>
        </p:nvSpPr>
        <p:spPr bwMode="auto">
          <a:xfrm>
            <a:off x="8575629" y="2514963"/>
            <a:ext cx="594223" cy="633549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</a:rPr>
              <a:t>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Пятно 1 62"/>
          <p:cNvSpPr/>
          <p:nvPr/>
        </p:nvSpPr>
        <p:spPr bwMode="auto">
          <a:xfrm>
            <a:off x="5880326" y="4160393"/>
            <a:ext cx="575581" cy="652054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</a:rPr>
              <a:t>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Пятно 1 67"/>
          <p:cNvSpPr/>
          <p:nvPr/>
        </p:nvSpPr>
        <p:spPr bwMode="auto">
          <a:xfrm>
            <a:off x="2138765" y="4052220"/>
            <a:ext cx="727436" cy="581562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</a:rPr>
              <a:t>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436913" y="783771"/>
            <a:ext cx="6544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Обобщенный вариант процесса сбора детей на прогулку 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 bwMode="auto">
          <a:xfrm rot="2388079">
            <a:off x="2608018" y="1507096"/>
            <a:ext cx="316467" cy="489204"/>
          </a:xfrm>
          <a:prstGeom prst="downArrow">
            <a:avLst>
              <a:gd name="adj1" fmla="val 50000"/>
              <a:gd name="adj2" fmla="val 5647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3029768" y="2251191"/>
            <a:ext cx="706208" cy="3967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6029162" y="2251191"/>
            <a:ext cx="841901" cy="39675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 rot="8745306">
            <a:off x="6325713" y="3225362"/>
            <a:ext cx="1623371" cy="3837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 rot="10800000">
            <a:off x="2999284" y="3750536"/>
            <a:ext cx="1058091" cy="37216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384376" cy="51546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2203" y="332656"/>
            <a:ext cx="3899594" cy="584775"/>
          </a:xfrm>
        </p:spPr>
        <p:txBody>
          <a:bodyPr/>
          <a:lstStyle/>
          <a:p>
            <a:r>
              <a:rPr lang="ru-RU" dirty="0"/>
              <a:t>Пирамида проблем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3528" y="2800349"/>
            <a:ext cx="47165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22515" y="1271481"/>
            <a:ext cx="4971878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Федеральный уровень – не выявлены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35577" y="2023382"/>
            <a:ext cx="4931119" cy="3905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</a:rPr>
              <a:t>Региональный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уровень – не выявлены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41952" y="2737761"/>
            <a:ext cx="4924744" cy="27225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</a:rPr>
              <a:t>Уровень образовательной организации</a:t>
            </a:r>
          </a:p>
          <a:p>
            <a:pPr fontAlgn="base">
              <a:lnSpc>
                <a:spcPct val="150000"/>
              </a:lnSpc>
              <a:buFont typeface="Arial" charset="0"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ru-RU" sz="1600" dirty="0"/>
              <a:t>Временные потери при сборе </a:t>
            </a:r>
            <a:r>
              <a:rPr lang="ru-RU" sz="1600" dirty="0" smtClean="0"/>
              <a:t>детей на прогулку.</a:t>
            </a:r>
            <a:endParaRPr lang="ru-RU" sz="1600" dirty="0"/>
          </a:p>
          <a:p>
            <a:pPr marL="0" marR="0" indent="0" defTabSz="914400" rtl="0" eaLnBrk="1" fontAlgn="base" latinLnBrk="0" hangingPunct="1">
              <a:lnSpc>
                <a:spcPct val="150000"/>
              </a:lnSpc>
              <a:buClrTx/>
              <a:buSzTx/>
              <a:buFont typeface="Arial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Отсутствие четкой системы / алгоритма сбора на прогулку. </a:t>
            </a:r>
          </a:p>
          <a:p>
            <a:pPr marL="0" marR="0" indent="0" defTabSz="914400" rtl="0" eaLnBrk="1" fontAlgn="base" latinLnBrk="0" hangingPunct="1">
              <a:lnSpc>
                <a:spcPct val="150000"/>
              </a:lnSpc>
              <a:buClrTx/>
              <a:buSzTx/>
              <a:buFont typeface="Arial" charset="0"/>
              <a:buChar char="•"/>
              <a:tabLst/>
            </a:pPr>
            <a:r>
              <a:rPr lang="ru-RU" sz="1600" dirty="0" smtClean="0"/>
              <a:t> Отсутствие  самостоятельности у детей.</a:t>
            </a:r>
          </a:p>
          <a:p>
            <a:pPr marL="0" marR="0" indent="0" defTabSz="914400" rtl="0" eaLnBrk="1" fontAlgn="base" latinLnBrk="0" hangingPunct="1">
              <a:lnSpc>
                <a:spcPct val="150000"/>
              </a:lnSpc>
              <a:buClrTx/>
              <a:buSzTx/>
              <a:buFont typeface="Arial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Нет учета индивидуальных особенностей детей (эмоциональное состояние, темперамент)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71" y="5307191"/>
            <a:ext cx="1800200" cy="134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928" y="169817"/>
            <a:ext cx="7070655" cy="584775"/>
          </a:xfrm>
        </p:spPr>
        <p:txBody>
          <a:bodyPr/>
          <a:lstStyle/>
          <a:p>
            <a:r>
              <a:rPr lang="ru-RU" dirty="0"/>
              <a:t>Карта </a:t>
            </a:r>
            <a:r>
              <a:rPr lang="ru-RU" dirty="0" smtClean="0"/>
              <a:t>целевого </a:t>
            </a:r>
            <a:r>
              <a:rPr lang="ru-RU" dirty="0"/>
              <a:t>состояния процесса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155371" y="1018903"/>
            <a:ext cx="4833258" cy="44413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Орг.момент: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ети сидят на стульчиках в группе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735977" y="1722006"/>
            <a:ext cx="2272937" cy="130857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Дети с помощью взрослого снимают групповую одежду и обувь, надевают уличную одежду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(</a:t>
            </a:r>
            <a:r>
              <a:rPr lang="ru-RU" sz="1400" b="1" dirty="0" smtClean="0">
                <a:solidFill>
                  <a:srgbClr val="0070C0"/>
                </a:solidFill>
                <a:latin typeface="Arial" charset="0"/>
              </a:rPr>
              <a:t>10 минут)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22069" y="1917246"/>
            <a:ext cx="2808514" cy="110871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 три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ребенка идут в туалет с младшим воспитателем, воспитатель приносит уличную одежду детям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(</a:t>
            </a:r>
            <a:r>
              <a:rPr lang="ru-RU" sz="1400" b="1" dirty="0" smtClean="0">
                <a:solidFill>
                  <a:srgbClr val="0070C0"/>
                </a:solidFill>
                <a:latin typeface="Arial" charset="0"/>
              </a:rPr>
              <a:t>5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минут)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871063" y="1722007"/>
            <a:ext cx="1837781" cy="126204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ru-RU" sz="1400" dirty="0" smtClean="0">
                <a:latin typeface="Arial" charset="0"/>
              </a:rPr>
              <a:t>Выходим в приемную, надеваем верхнюю одежду и головные уборы </a:t>
            </a:r>
            <a:r>
              <a:rPr lang="ru-RU" sz="1400" b="1" dirty="0" smtClean="0">
                <a:solidFill>
                  <a:srgbClr val="0070C0"/>
                </a:solidFill>
                <a:latin typeface="Arial" charset="0"/>
              </a:rPr>
              <a:t>(5 минут)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937655" y="3521529"/>
            <a:ext cx="2364377" cy="93317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ru-RU" sz="1400" dirty="0" smtClean="0">
                <a:latin typeface="Arial" charset="0"/>
              </a:rPr>
              <a:t>Дети берут обувь и  спускаются вниз по лестнице </a:t>
            </a:r>
            <a:r>
              <a:rPr lang="ru-RU" sz="1400" dirty="0" smtClean="0">
                <a:latin typeface="Arial" charset="0"/>
              </a:rPr>
              <a:t>с помощью взрослого </a:t>
            </a:r>
            <a:r>
              <a:rPr lang="ru-RU" sz="1400" b="1" dirty="0" smtClean="0">
                <a:solidFill>
                  <a:srgbClr val="0070C0"/>
                </a:solidFill>
                <a:latin typeface="Arial" charset="0"/>
              </a:rPr>
              <a:t>(3 </a:t>
            </a:r>
            <a:r>
              <a:rPr lang="ru-RU" sz="1400" b="1" dirty="0" smtClean="0">
                <a:solidFill>
                  <a:srgbClr val="0070C0"/>
                </a:solidFill>
                <a:latin typeface="Arial" charset="0"/>
              </a:rPr>
              <a:t>минуты)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22665" y="3521529"/>
            <a:ext cx="2259854" cy="901337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charset="0"/>
              </a:rPr>
              <a:t>Обуваются с помощью взрослого и выходят на улицу </a:t>
            </a:r>
            <a:r>
              <a:rPr lang="ru-RU" sz="1400" b="1" dirty="0" smtClean="0">
                <a:solidFill>
                  <a:srgbClr val="0070C0"/>
                </a:solidFill>
                <a:latin typeface="Arial" charset="0"/>
              </a:rPr>
              <a:t>(2 минуты)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2069" y="4663442"/>
            <a:ext cx="632242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Среднее количество воспитанников в каждой группе – </a:t>
            </a:r>
            <a:r>
              <a:rPr lang="ru-RU" sz="1400" b="1" dirty="0" smtClean="0">
                <a:solidFill>
                  <a:srgbClr val="FF0000"/>
                </a:solidFill>
              </a:rPr>
              <a:t>20-25 человек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ВПП (время протекания процесса) – </a:t>
            </a:r>
            <a:r>
              <a:rPr lang="ru-RU" sz="1400" b="1" dirty="0" smtClean="0">
                <a:solidFill>
                  <a:srgbClr val="FF0000"/>
                </a:solidFill>
              </a:rPr>
              <a:t>20-25 минут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Экономия времени – </a:t>
            </a:r>
            <a:r>
              <a:rPr lang="ru-RU" sz="1400" b="1" dirty="0" smtClean="0">
                <a:solidFill>
                  <a:srgbClr val="FF0000"/>
                </a:solidFill>
              </a:rPr>
              <a:t>в среднем 25 минут</a:t>
            </a:r>
          </a:p>
          <a:p>
            <a:pPr>
              <a:lnSpc>
                <a:spcPct val="150000"/>
              </a:lnSpc>
            </a:pP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5" name="Пятно 1 24"/>
          <p:cNvSpPr/>
          <p:nvPr/>
        </p:nvSpPr>
        <p:spPr bwMode="auto">
          <a:xfrm>
            <a:off x="3673542" y="2801983"/>
            <a:ext cx="597353" cy="587828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9006" y="5590903"/>
            <a:ext cx="810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endParaRPr lang="ru-RU" sz="1200" dirty="0" smtClean="0"/>
          </a:p>
          <a:p>
            <a:pPr marL="228600" indent="-228600"/>
            <a:r>
              <a:rPr lang="ru-RU" sz="1200" dirty="0" smtClean="0"/>
              <a:t>                 Необоснованные потери времени (темперамент ребенка, эмоциональное состояние, </a:t>
            </a:r>
          </a:p>
          <a:p>
            <a:pPr marL="228600" indent="-228600"/>
            <a:r>
              <a:rPr lang="ru-RU" sz="1200" dirty="0"/>
              <a:t> </a:t>
            </a:r>
            <a:r>
              <a:rPr lang="ru-RU" sz="1200" dirty="0" smtClean="0"/>
              <a:t>                неудобная одежда,).</a:t>
            </a:r>
          </a:p>
          <a:p>
            <a:pPr marL="228600" indent="-228600"/>
            <a:r>
              <a:rPr lang="ru-RU" sz="1200" dirty="0"/>
              <a:t> </a:t>
            </a:r>
            <a:r>
              <a:rPr lang="ru-RU" sz="1200" dirty="0" smtClean="0"/>
              <a:t>               </a:t>
            </a:r>
          </a:p>
          <a:p>
            <a:pPr marL="228600" indent="-228600"/>
            <a:r>
              <a:rPr lang="ru-RU" sz="1200" dirty="0"/>
              <a:t> </a:t>
            </a:r>
            <a:r>
              <a:rPr lang="ru-RU" sz="1200" dirty="0" smtClean="0"/>
              <a:t>                     Отсутствие самостоятельности у детей.</a:t>
            </a:r>
          </a:p>
          <a:p>
            <a:pPr marL="228600" indent="-228600"/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33" name="Пятно 1 32"/>
          <p:cNvSpPr/>
          <p:nvPr/>
        </p:nvSpPr>
        <p:spPr bwMode="auto">
          <a:xfrm>
            <a:off x="5464900" y="2735818"/>
            <a:ext cx="544014" cy="589532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53" name="Пятно 1 52"/>
          <p:cNvSpPr/>
          <p:nvPr/>
        </p:nvSpPr>
        <p:spPr bwMode="auto">
          <a:xfrm>
            <a:off x="7403399" y="2861583"/>
            <a:ext cx="597353" cy="587828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57" name="Пятно 1 56"/>
          <p:cNvSpPr/>
          <p:nvPr/>
        </p:nvSpPr>
        <p:spPr bwMode="auto">
          <a:xfrm>
            <a:off x="8125096" y="2874645"/>
            <a:ext cx="594223" cy="633549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</a:rPr>
              <a:t>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Пятно 1 62"/>
          <p:cNvSpPr/>
          <p:nvPr/>
        </p:nvSpPr>
        <p:spPr bwMode="auto">
          <a:xfrm>
            <a:off x="6034662" y="4128405"/>
            <a:ext cx="575581" cy="652054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</a:rPr>
              <a:t>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49977" y="822960"/>
            <a:ext cx="6675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9" name="Пятно 1 38"/>
          <p:cNvSpPr/>
          <p:nvPr/>
        </p:nvSpPr>
        <p:spPr bwMode="auto">
          <a:xfrm>
            <a:off x="2590036" y="4128406"/>
            <a:ext cx="575581" cy="652054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charset="0"/>
              </a:rPr>
              <a:t>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5" y="5620833"/>
            <a:ext cx="60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0" y="6191067"/>
            <a:ext cx="585787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право 2"/>
          <p:cNvSpPr/>
          <p:nvPr/>
        </p:nvSpPr>
        <p:spPr bwMode="auto">
          <a:xfrm rot="8558296">
            <a:off x="2347396" y="1558833"/>
            <a:ext cx="652825" cy="3964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3055892" y="2353026"/>
            <a:ext cx="680085" cy="36089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6029162" y="2353027"/>
            <a:ext cx="841901" cy="35286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 rot="8732543">
            <a:off x="6209307" y="3210733"/>
            <a:ext cx="1275048" cy="39541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 rot="10800000">
            <a:off x="2906730" y="3771027"/>
            <a:ext cx="978408" cy="39498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687" y="1116103"/>
            <a:ext cx="7547195" cy="584775"/>
          </a:xfrm>
        </p:spPr>
        <p:txBody>
          <a:bodyPr/>
          <a:lstStyle/>
          <a:p>
            <a:r>
              <a:rPr lang="ru-RU" dirty="0"/>
              <a:t>Карта </a:t>
            </a:r>
            <a:r>
              <a:rPr lang="ru-RU" dirty="0" smtClean="0"/>
              <a:t>идеального </a:t>
            </a:r>
            <a:r>
              <a:rPr lang="ru-RU" dirty="0"/>
              <a:t>состояния процесса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614205" y="2181497"/>
            <a:ext cx="1605097" cy="2495277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Дети с помощью взрослого снимают групповую одежду и обувь и надевают уличную одежду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(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</a:rPr>
              <a:t>10 минут)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65760" y="2194560"/>
            <a:ext cx="1672046" cy="248221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Arial" charset="0"/>
              </a:rPr>
              <a:t>Орг. момент: дети сидят на стульчиках.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 три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ребенка идут в туалет с младшим воспитателем, воспитатель приносит уличную одежду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(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</a:rPr>
              <a:t>5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минут)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803139" y="2168433"/>
            <a:ext cx="1475017" cy="252140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ru-RU" sz="1400" dirty="0" smtClean="0">
                <a:latin typeface="Arial" charset="0"/>
              </a:rPr>
              <a:t>Выходим в приемную, надеваем верхнюю одежду и головные уборы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FF0000"/>
                </a:solidFill>
                <a:latin typeface="Arial" charset="0"/>
              </a:rPr>
              <a:t>(3 минуты)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882764" y="2194558"/>
            <a:ext cx="1621156" cy="248221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ru-RU" sz="1400" dirty="0" smtClean="0">
                <a:latin typeface="Arial" charset="0"/>
              </a:rPr>
              <a:t>Дети берут обувь и спускаются вниз по лестнице, обуваются с помощью взрослого и выходят на улицу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FF0000"/>
                </a:solidFill>
                <a:latin typeface="Arial" charset="0"/>
              </a:rPr>
              <a:t> (2 минуты)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843" y="4907606"/>
            <a:ext cx="55232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Среднее количество воспитанников – </a:t>
            </a:r>
            <a:r>
              <a:rPr lang="ru-RU" sz="1600" b="1" dirty="0" smtClean="0">
                <a:solidFill>
                  <a:srgbClr val="FF0000"/>
                </a:solidFill>
              </a:rPr>
              <a:t>20-25 человек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ВПП (время протекания процесса) – </a:t>
            </a:r>
            <a:r>
              <a:rPr lang="ru-RU" sz="1600" b="1" dirty="0" smtClean="0">
                <a:solidFill>
                  <a:srgbClr val="FF0000"/>
                </a:solidFill>
              </a:rPr>
              <a:t>20 минут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Экономия времени – </a:t>
            </a:r>
            <a:r>
              <a:rPr lang="ru-RU" sz="1600" b="1" dirty="0" smtClean="0">
                <a:solidFill>
                  <a:srgbClr val="FF0000"/>
                </a:solidFill>
              </a:rPr>
              <a:t>в среднем 25 минут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19925" y="4676774"/>
            <a:ext cx="212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ru-RU" sz="1200" dirty="0" smtClean="0"/>
              <a:t> </a:t>
            </a:r>
          </a:p>
          <a:p>
            <a:pPr marL="228600" indent="-228600"/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2037806" y="2976290"/>
            <a:ext cx="576399" cy="484632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4219302" y="3035208"/>
            <a:ext cx="583837" cy="484632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6278156" y="3035208"/>
            <a:ext cx="604608" cy="484632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0"/>
            <a:ext cx="6513642" cy="640081"/>
          </a:xfrm>
        </p:spPr>
        <p:txBody>
          <a:bodyPr/>
          <a:lstStyle/>
          <a:p>
            <a:r>
              <a:rPr lang="ru-RU" sz="2400" dirty="0"/>
              <a:t>План мероприятий </a:t>
            </a:r>
            <a:r>
              <a:rPr lang="ru-RU" sz="2400" dirty="0" smtClean="0"/>
              <a:t>по</a:t>
            </a:r>
            <a:r>
              <a:rPr lang="ru-RU" sz="2400" dirty="0"/>
              <a:t> </a:t>
            </a:r>
            <a:r>
              <a:rPr lang="ru-RU" sz="2400" dirty="0" smtClean="0"/>
              <a:t>устранению проблем </a:t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855415"/>
              </p:ext>
            </p:extLst>
          </p:nvPr>
        </p:nvGraphicFramePr>
        <p:xfrm>
          <a:off x="-1" y="442775"/>
          <a:ext cx="9115426" cy="6224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1"/>
                <a:gridCol w="1276350"/>
                <a:gridCol w="1333500"/>
                <a:gridCol w="1924050"/>
                <a:gridCol w="4143375"/>
              </a:tblGrid>
              <a:tr h="40495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Обоснование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(проблема)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Причина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Способ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решения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мероприятий</a:t>
                      </a:r>
                      <a:endParaRPr 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6644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Временные</a:t>
                      </a:r>
                      <a:r>
                        <a:rPr lang="ru-RU" sz="1200" baseline="0" dirty="0" smtClean="0"/>
                        <a:t> потери при сборе на прогулку.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Большое количество детей в группе.</a:t>
                      </a:r>
                    </a:p>
                    <a:p>
                      <a:r>
                        <a:rPr lang="ru-RU" sz="1200" dirty="0" smtClean="0"/>
                        <a:t>Нет визуализации</a:t>
                      </a:r>
                      <a:r>
                        <a:rPr lang="ru-RU" sz="1200" baseline="0" dirty="0" smtClean="0"/>
                        <a:t> шкафчиков.</a:t>
                      </a:r>
                      <a:r>
                        <a:rPr lang="ru-RU" sz="12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Привлечь большее количество обслуживающего персонала для помощи сбора детей на прогулку.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Привлечение большего количества обслуживающего персонала для помощи одевания детей на прогулку.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Приобретение  родителями в каждый шкафчик кармашек  для одежды.</a:t>
                      </a:r>
                    </a:p>
                  </a:txBody>
                  <a:tcPr/>
                </a:tc>
              </a:tr>
              <a:tr h="183560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Отсутствие самостоятельности у детей.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Гиперопека</a:t>
                      </a:r>
                      <a:r>
                        <a:rPr lang="ru-RU" sz="1200" baseline="0" dirty="0" smtClean="0"/>
                        <a:t> со стороны родителей.</a:t>
                      </a:r>
                      <a:r>
                        <a:rPr lang="ru-RU" sz="1200" dirty="0" smtClean="0"/>
                        <a:t> Неудобная одежда (не по размеру).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Планомерная работа с родителями (индивидуально, малыми подгруппами).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1. Проведение консультаций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для родителей «Учимся</a:t>
                      </a:r>
                      <a:r>
                        <a:rPr lang="ru-RU" sz="1200" baseline="0" dirty="0" smtClean="0"/>
                        <a:t> одеваться», «Как научить ребенка одеваться самостоятельно», «Собираем ребенка на зимнюю прогулку», «Как одевать ребенка в детский сад», «Как одевать ребенка дома и на улице», «Практичная и удобная одежда, обувь», «Правильная обувь»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2. Разработка памяток «Одеваемся по сезону», «Одеваемся по возрасту», «Удобная одежда»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3. Изготовление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книжки-малышки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«Одеваемся</a:t>
                      </a:r>
                      <a:r>
                        <a:rPr lang="ru-RU" sz="1200" baseline="0" dirty="0" smtClean="0"/>
                        <a:t> сами».</a:t>
                      </a:r>
                      <a:endParaRPr lang="ru-RU" sz="1200" dirty="0"/>
                    </a:p>
                  </a:txBody>
                  <a:tcPr/>
                </a:tc>
              </a:tr>
              <a:tr h="11403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Отсутствие четкой системы</a:t>
                      </a:r>
                      <a:r>
                        <a:rPr lang="en-US" sz="1200" dirty="0" smtClean="0"/>
                        <a:t>/</a:t>
                      </a:r>
                      <a:r>
                        <a:rPr lang="ru-RU" sz="1200" baseline="0" dirty="0" smtClean="0"/>
                        <a:t> алгоритма</a:t>
                      </a:r>
                      <a:r>
                        <a:rPr lang="ru-RU" sz="1200" dirty="0" smtClean="0"/>
                        <a:t> сбора на прогулку.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Дети не знают порядка (алгоритма) сбора на прогулку.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Определить четкую последовательность процесса </a:t>
                      </a:r>
                      <a:r>
                        <a:rPr lang="ru-RU" sz="1200" baseline="0" dirty="0" smtClean="0"/>
                        <a:t> одевания.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Разработка</a:t>
                      </a:r>
                      <a:r>
                        <a:rPr lang="ru-RU" sz="1200" baseline="0" dirty="0" smtClean="0"/>
                        <a:t> а</a:t>
                      </a:r>
                      <a:r>
                        <a:rPr lang="ru-RU" sz="1200" dirty="0" smtClean="0"/>
                        <a:t>лгоритм</a:t>
                      </a:r>
                      <a:r>
                        <a:rPr lang="ru-RU" sz="1200" baseline="0" dirty="0" smtClean="0"/>
                        <a:t>ов  для родителей и в каждый шкафчик  ребенка  «Размещения вещей в шкафчике», «Одевание детей по сезонам (осень, зима, весна, лето)».</a:t>
                      </a:r>
                    </a:p>
                    <a:p>
                      <a:r>
                        <a:rPr lang="ru-RU" sz="1200" baseline="0" dirty="0" smtClean="0"/>
                        <a:t>Использование  в процессе одевания «Художественного слова».</a:t>
                      </a:r>
                    </a:p>
                  </a:txBody>
                  <a:tcPr/>
                </a:tc>
              </a:tr>
              <a:tr h="120583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Нет учета индивидуальных особенностей детей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(эмоциональное состояние, темперамент…).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Большое количество детей в группе.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Проведение индивидуальных консультаций с родителями, выявление особенностей в развитие детей.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</a:t>
                      </a:r>
                      <a:r>
                        <a:rPr lang="ru-RU" sz="1200" baseline="0" dirty="0" smtClean="0"/>
                        <a:t> работы с родителями «Возрастные особенности ребенка», «Индивидуальные особенности развития детей раннего и младшего возраста.</a:t>
                      </a:r>
                    </a:p>
                    <a:p>
                      <a:r>
                        <a:rPr lang="ru-RU" sz="1200" baseline="0" dirty="0" smtClean="0"/>
                        <a:t>Организация процесса сбора на прогулку с максимальным учетом индивидуальных особенностей детей. (например, отправление ребенка одеваться раньше остальных (если ребенок  интроверт, медленно одевается).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063" y="116632"/>
            <a:ext cx="7326942" cy="523220"/>
          </a:xfrm>
        </p:spPr>
        <p:txBody>
          <a:bodyPr/>
          <a:lstStyle/>
          <a:p>
            <a:r>
              <a:rPr lang="ru-RU" sz="2800" b="1" dirty="0" smtClean="0"/>
              <a:t>Анализ проблем и способы их решения</a:t>
            </a: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354762"/>
              </p:ext>
            </p:extLst>
          </p:nvPr>
        </p:nvGraphicFramePr>
        <p:xfrm>
          <a:off x="235132" y="1162282"/>
          <a:ext cx="8674281" cy="5518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427"/>
                <a:gridCol w="2891427"/>
                <a:gridCol w="2891427"/>
              </a:tblGrid>
              <a:tr h="4897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Проблема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53D2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Способ решения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Экономия времени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8866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Временные потери при сборе на прогулку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53D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Разработать алгоритм одевания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Сокращение ВПП</a:t>
                      </a:r>
                    </a:p>
                    <a:p>
                      <a:r>
                        <a:rPr lang="ru-RU" dirty="0" smtClean="0"/>
                        <a:t>5 минут</a:t>
                      </a:r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152585"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самостоятельности у детей при одевании</a:t>
                      </a:r>
                      <a:r>
                        <a:rPr lang="ru-RU" baseline="0" dirty="0" smtClean="0"/>
                        <a:t> и раздевании</a:t>
                      </a:r>
                      <a:endParaRPr lang="ru-RU" dirty="0"/>
                    </a:p>
                  </a:txBody>
                  <a:tcPr>
                    <a:solidFill>
                      <a:srgbClr val="53D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Учить детей следовать алгоритму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Сокращение</a:t>
                      </a:r>
                      <a:r>
                        <a:rPr lang="ru-RU" baseline="0" dirty="0" smtClean="0"/>
                        <a:t> ВПП </a:t>
                      </a:r>
                    </a:p>
                    <a:p>
                      <a:r>
                        <a:rPr lang="ru-RU" baseline="0" dirty="0" smtClean="0"/>
                        <a:t>10 минут</a:t>
                      </a:r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901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Отсутствие  четкой системы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алгоритма сбора</a:t>
                      </a:r>
                      <a:r>
                        <a:rPr lang="ru-RU" baseline="0" dirty="0" smtClean="0"/>
                        <a:t> на прогулку</a:t>
                      </a:r>
                      <a:endParaRPr lang="ru-RU" dirty="0" smtClean="0"/>
                    </a:p>
                  </a:txBody>
                  <a:tcPr>
                    <a:solidFill>
                      <a:srgbClr val="53D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Разработать систему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процесса одевания на прогулку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Сокращение ВПП</a:t>
                      </a:r>
                    </a:p>
                    <a:p>
                      <a:r>
                        <a:rPr lang="ru-RU" dirty="0" smtClean="0"/>
                        <a:t>5 минут</a:t>
                      </a:r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950528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Нет учета индивидуальных особенностей детей (эмоциональное состояние, темперамент)</a:t>
                      </a:r>
                      <a:endParaRPr lang="ru-RU" dirty="0"/>
                    </a:p>
                  </a:txBody>
                  <a:tcPr>
                    <a:solidFill>
                      <a:srgbClr val="53D2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Проведение бесед и индивидуальных консультаций с родителями .</a:t>
                      </a:r>
                    </a:p>
                    <a:p>
                      <a:r>
                        <a:rPr lang="ru-RU" sz="1800" baseline="0" dirty="0" smtClean="0"/>
                        <a:t>Учет индивидуальных особенностей детей.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Сокращение ВПП </a:t>
                      </a:r>
                    </a:p>
                    <a:p>
                      <a:r>
                        <a:rPr lang="ru-RU" dirty="0" smtClean="0"/>
                        <a:t>5 минут</a:t>
                      </a:r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1588</Words>
  <Application>Microsoft Office PowerPoint</Application>
  <PresentationFormat>Экран (4:3)</PresentationFormat>
  <Paragraphs>233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Презентация PowerPoint</vt:lpstr>
      <vt:lpstr>Паспорт проекта      и младшего возраста на прогулку»</vt:lpstr>
      <vt:lpstr>Команда проекта</vt:lpstr>
      <vt:lpstr>Карта текущего состояния процесса</vt:lpstr>
      <vt:lpstr>Пирамида проблем</vt:lpstr>
      <vt:lpstr>Карта целевого состояния процесса</vt:lpstr>
      <vt:lpstr>Карта идеального состояния процесса</vt:lpstr>
      <vt:lpstr>План мероприятий по устранению проблем  </vt:lpstr>
      <vt:lpstr>Анализ проблем и способы их решения</vt:lpstr>
      <vt:lpstr>Презентация PowerPoint</vt:lpstr>
      <vt:lpstr>Диаграмма Исикавы</vt:lpstr>
      <vt:lpstr>Достигнутые результаты</vt:lpstr>
      <vt:lpstr>Реализация корректирующих мероприятий</vt:lpstr>
      <vt:lpstr>Результаты проекта Визуализация («было» – «стало») </vt:lpstr>
      <vt:lpstr>Результаты проекта Визуализация («было» – «стало»)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Пользователь</cp:lastModifiedBy>
  <cp:revision>171</cp:revision>
  <dcterms:created xsi:type="dcterms:W3CDTF">2021-04-01T04:27:01Z</dcterms:created>
  <dcterms:modified xsi:type="dcterms:W3CDTF">2022-11-22T16:21:26Z</dcterms:modified>
</cp:coreProperties>
</file>